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63"/>
  </p:notesMasterIdLst>
  <p:sldIdLst>
    <p:sldId id="256" r:id="rId2"/>
    <p:sldId id="319" r:id="rId3"/>
    <p:sldId id="310" r:id="rId4"/>
    <p:sldId id="311" r:id="rId5"/>
    <p:sldId id="315" r:id="rId6"/>
    <p:sldId id="316" r:id="rId7"/>
    <p:sldId id="317" r:id="rId8"/>
    <p:sldId id="318" r:id="rId9"/>
    <p:sldId id="312" r:id="rId10"/>
    <p:sldId id="313" r:id="rId11"/>
    <p:sldId id="314" r:id="rId12"/>
    <p:sldId id="257" r:id="rId13"/>
    <p:sldId id="258" r:id="rId14"/>
    <p:sldId id="263" r:id="rId15"/>
    <p:sldId id="259" r:id="rId16"/>
    <p:sldId id="260" r:id="rId17"/>
    <p:sldId id="261" r:id="rId18"/>
    <p:sldId id="320" r:id="rId19"/>
    <p:sldId id="262" r:id="rId20"/>
    <p:sldId id="264" r:id="rId21"/>
    <p:sldId id="266" r:id="rId22"/>
    <p:sldId id="267" r:id="rId23"/>
    <p:sldId id="268" r:id="rId24"/>
    <p:sldId id="269" r:id="rId25"/>
    <p:sldId id="270" r:id="rId26"/>
    <p:sldId id="305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79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298" r:id="rId54"/>
    <p:sldId id="299" r:id="rId55"/>
    <p:sldId id="300" r:id="rId56"/>
    <p:sldId id="301" r:id="rId57"/>
    <p:sldId id="302" r:id="rId58"/>
    <p:sldId id="303" r:id="rId59"/>
    <p:sldId id="306" r:id="rId60"/>
    <p:sldId id="304" r:id="rId61"/>
    <p:sldId id="309" r:id="rId6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84" autoAdjust="0"/>
    <p:restoredTop sz="84520" autoAdjust="0"/>
  </p:normalViewPr>
  <p:slideViewPr>
    <p:cSldViewPr>
      <p:cViewPr>
        <p:scale>
          <a:sx n="80" d="100"/>
          <a:sy n="80" d="100"/>
        </p:scale>
        <p:origin x="-2514" y="-5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B84060-615C-43CF-9746-9C2B1591293C}" type="doc">
      <dgm:prSet loTypeId="urn:microsoft.com/office/officeart/2005/8/layout/gear1" loCatId="cycle" qsTypeId="urn:microsoft.com/office/officeart/2005/8/quickstyle/3d1" qsCatId="3D" csTypeId="urn:microsoft.com/office/officeart/2005/8/colors/colorful3" csCatId="colorful" phldr="1"/>
      <dgm:spPr/>
    </dgm:pt>
    <dgm:pt modelId="{BA640B8A-F490-4633-B4DF-D7B1F0848FA8}">
      <dgm:prSet phldrT="[Текст]"/>
      <dgm:spPr/>
      <dgm:t>
        <a:bodyPr/>
        <a:lstStyle/>
        <a:p>
          <a:r>
            <a:rPr lang="ru-RU" b="1" dirty="0" smtClean="0"/>
            <a:t>Риск-ориентированное мышление</a:t>
          </a:r>
          <a:endParaRPr lang="ru-RU" b="1" dirty="0"/>
        </a:p>
      </dgm:t>
    </dgm:pt>
    <dgm:pt modelId="{B70AB3D5-7565-4724-B0D9-5BE4AB615F85}" type="parTrans" cxnId="{901A0C6D-F47E-4CA1-A7E1-498D378DAF3E}">
      <dgm:prSet/>
      <dgm:spPr/>
      <dgm:t>
        <a:bodyPr/>
        <a:lstStyle/>
        <a:p>
          <a:endParaRPr lang="ru-RU" b="1"/>
        </a:p>
      </dgm:t>
    </dgm:pt>
    <dgm:pt modelId="{2AFEB383-0364-488D-AB77-BD5179ADF750}" type="sibTrans" cxnId="{901A0C6D-F47E-4CA1-A7E1-498D378DAF3E}">
      <dgm:prSet/>
      <dgm:spPr/>
      <dgm:t>
        <a:bodyPr/>
        <a:lstStyle/>
        <a:p>
          <a:endParaRPr lang="ru-RU" b="1"/>
        </a:p>
      </dgm:t>
    </dgm:pt>
    <dgm:pt modelId="{998892E1-8606-4D67-BD90-22614229595C}">
      <dgm:prSet phldrT="[Текст]"/>
      <dgm:spPr/>
      <dgm:t>
        <a:bodyPr/>
        <a:lstStyle/>
        <a:p>
          <a:r>
            <a:rPr lang="ru-RU" b="1" dirty="0" smtClean="0"/>
            <a:t>Процессный подход</a:t>
          </a:r>
          <a:endParaRPr lang="ru-RU" b="1" dirty="0"/>
        </a:p>
      </dgm:t>
    </dgm:pt>
    <dgm:pt modelId="{670CDE8C-5145-4C8E-B3F6-B2782E8FDD46}" type="parTrans" cxnId="{EFFF515B-FF9B-48D6-AB74-D2298E0FE4F3}">
      <dgm:prSet/>
      <dgm:spPr/>
      <dgm:t>
        <a:bodyPr/>
        <a:lstStyle/>
        <a:p>
          <a:endParaRPr lang="ru-RU" b="1"/>
        </a:p>
      </dgm:t>
    </dgm:pt>
    <dgm:pt modelId="{8E9D5D3A-9EE1-4A81-A2F9-7F06F4F78AD3}" type="sibTrans" cxnId="{EFFF515B-FF9B-48D6-AB74-D2298E0FE4F3}">
      <dgm:prSet/>
      <dgm:spPr/>
      <dgm:t>
        <a:bodyPr/>
        <a:lstStyle/>
        <a:p>
          <a:endParaRPr lang="ru-RU" b="1"/>
        </a:p>
      </dgm:t>
    </dgm:pt>
    <dgm:pt modelId="{557F6A82-2DE7-4AA7-B459-3F72BF3C07D3}">
      <dgm:prSet phldrT="[Текст]"/>
      <dgm:spPr/>
      <dgm:t>
        <a:bodyPr/>
        <a:lstStyle/>
        <a:p>
          <a:r>
            <a:rPr lang="ru-RU" b="1" dirty="0" smtClean="0"/>
            <a:t>Постоянное улучшение на основе </a:t>
          </a:r>
          <a:r>
            <a:rPr lang="en-US" b="1" dirty="0" smtClean="0"/>
            <a:t>PDCA</a:t>
          </a:r>
          <a:endParaRPr lang="ru-RU" b="1" dirty="0"/>
        </a:p>
      </dgm:t>
    </dgm:pt>
    <dgm:pt modelId="{636CB65D-AEB9-4C47-A2F5-31240D08E83D}" type="parTrans" cxnId="{F87D6A3D-DE31-4656-B607-3BBBEE3ECACE}">
      <dgm:prSet/>
      <dgm:spPr/>
      <dgm:t>
        <a:bodyPr/>
        <a:lstStyle/>
        <a:p>
          <a:endParaRPr lang="ru-RU" b="1"/>
        </a:p>
      </dgm:t>
    </dgm:pt>
    <dgm:pt modelId="{B123FD6F-20C2-47A6-97C8-A9B679193DF1}" type="sibTrans" cxnId="{F87D6A3D-DE31-4656-B607-3BBBEE3ECACE}">
      <dgm:prSet/>
      <dgm:spPr/>
      <dgm:t>
        <a:bodyPr/>
        <a:lstStyle/>
        <a:p>
          <a:endParaRPr lang="ru-RU" b="1"/>
        </a:p>
      </dgm:t>
    </dgm:pt>
    <dgm:pt modelId="{855BE866-C614-44A4-8618-EE7ECB536364}" type="pres">
      <dgm:prSet presAssocID="{FBB84060-615C-43CF-9746-9C2B1591293C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10067583-8421-41F1-BB1A-15563D3CAE66}" type="pres">
      <dgm:prSet presAssocID="{BA640B8A-F490-4633-B4DF-D7B1F0848FA8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F20113-A416-4025-AF74-B0F22C04C403}" type="pres">
      <dgm:prSet presAssocID="{BA640B8A-F490-4633-B4DF-D7B1F0848FA8}" presName="gear1srcNode" presStyleLbl="node1" presStyleIdx="0" presStyleCnt="3"/>
      <dgm:spPr/>
      <dgm:t>
        <a:bodyPr/>
        <a:lstStyle/>
        <a:p>
          <a:endParaRPr lang="ru-RU"/>
        </a:p>
      </dgm:t>
    </dgm:pt>
    <dgm:pt modelId="{E3842E63-3CF1-40B1-BF75-2BEF79371A79}" type="pres">
      <dgm:prSet presAssocID="{BA640B8A-F490-4633-B4DF-D7B1F0848FA8}" presName="gear1dstNode" presStyleLbl="node1" presStyleIdx="0" presStyleCnt="3"/>
      <dgm:spPr/>
      <dgm:t>
        <a:bodyPr/>
        <a:lstStyle/>
        <a:p>
          <a:endParaRPr lang="ru-RU"/>
        </a:p>
      </dgm:t>
    </dgm:pt>
    <dgm:pt modelId="{FFC86CD3-408C-43BC-8C45-7DED04B79F3E}" type="pres">
      <dgm:prSet presAssocID="{998892E1-8606-4D67-BD90-22614229595C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88F517-7C64-49B5-BAD2-1AE283BA38B0}" type="pres">
      <dgm:prSet presAssocID="{998892E1-8606-4D67-BD90-22614229595C}" presName="gear2srcNode" presStyleLbl="node1" presStyleIdx="1" presStyleCnt="3"/>
      <dgm:spPr/>
      <dgm:t>
        <a:bodyPr/>
        <a:lstStyle/>
        <a:p>
          <a:endParaRPr lang="ru-RU"/>
        </a:p>
      </dgm:t>
    </dgm:pt>
    <dgm:pt modelId="{71EFE17D-0D03-44FE-A6AB-C1A4B1692369}" type="pres">
      <dgm:prSet presAssocID="{998892E1-8606-4D67-BD90-22614229595C}" presName="gear2dstNode" presStyleLbl="node1" presStyleIdx="1" presStyleCnt="3"/>
      <dgm:spPr/>
      <dgm:t>
        <a:bodyPr/>
        <a:lstStyle/>
        <a:p>
          <a:endParaRPr lang="ru-RU"/>
        </a:p>
      </dgm:t>
    </dgm:pt>
    <dgm:pt modelId="{17934E01-04DA-4B18-BA46-176A1E1C2A25}" type="pres">
      <dgm:prSet presAssocID="{557F6A82-2DE7-4AA7-B459-3F72BF3C07D3}" presName="gear3" presStyleLbl="node1" presStyleIdx="2" presStyleCnt="3"/>
      <dgm:spPr/>
      <dgm:t>
        <a:bodyPr/>
        <a:lstStyle/>
        <a:p>
          <a:endParaRPr lang="ru-RU"/>
        </a:p>
      </dgm:t>
    </dgm:pt>
    <dgm:pt modelId="{24386A6E-8897-4E4A-BDFF-39C30FC48282}" type="pres">
      <dgm:prSet presAssocID="{557F6A82-2DE7-4AA7-B459-3F72BF3C07D3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A603CE-B4FC-436C-ABE2-9845DA354330}" type="pres">
      <dgm:prSet presAssocID="{557F6A82-2DE7-4AA7-B459-3F72BF3C07D3}" presName="gear3srcNode" presStyleLbl="node1" presStyleIdx="2" presStyleCnt="3"/>
      <dgm:spPr/>
      <dgm:t>
        <a:bodyPr/>
        <a:lstStyle/>
        <a:p>
          <a:endParaRPr lang="ru-RU"/>
        </a:p>
      </dgm:t>
    </dgm:pt>
    <dgm:pt modelId="{577D9E86-3E4F-4AB0-BFA7-FDFA02D4F295}" type="pres">
      <dgm:prSet presAssocID="{557F6A82-2DE7-4AA7-B459-3F72BF3C07D3}" presName="gear3dstNode" presStyleLbl="node1" presStyleIdx="2" presStyleCnt="3"/>
      <dgm:spPr/>
      <dgm:t>
        <a:bodyPr/>
        <a:lstStyle/>
        <a:p>
          <a:endParaRPr lang="ru-RU"/>
        </a:p>
      </dgm:t>
    </dgm:pt>
    <dgm:pt modelId="{03A67B0A-EA54-481B-89F0-E3C950ABEE64}" type="pres">
      <dgm:prSet presAssocID="{2AFEB383-0364-488D-AB77-BD5179ADF750}" presName="connector1" presStyleLbl="sibTrans2D1" presStyleIdx="0" presStyleCnt="3"/>
      <dgm:spPr/>
      <dgm:t>
        <a:bodyPr/>
        <a:lstStyle/>
        <a:p>
          <a:endParaRPr lang="ru-RU"/>
        </a:p>
      </dgm:t>
    </dgm:pt>
    <dgm:pt modelId="{2F9A0568-1E75-4EC7-9A93-B737BB2FABC1}" type="pres">
      <dgm:prSet presAssocID="{8E9D5D3A-9EE1-4A81-A2F9-7F06F4F78AD3}" presName="connector2" presStyleLbl="sibTrans2D1" presStyleIdx="1" presStyleCnt="3"/>
      <dgm:spPr/>
      <dgm:t>
        <a:bodyPr/>
        <a:lstStyle/>
        <a:p>
          <a:endParaRPr lang="ru-RU"/>
        </a:p>
      </dgm:t>
    </dgm:pt>
    <dgm:pt modelId="{04BBB7F3-7704-4793-B72B-314CC029BA2B}" type="pres">
      <dgm:prSet presAssocID="{B123FD6F-20C2-47A6-97C8-A9B679193DF1}" presName="connector3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E706B24C-E23F-4CB1-994E-3BE7252CF7A4}" type="presOf" srcId="{998892E1-8606-4D67-BD90-22614229595C}" destId="{FFC86CD3-408C-43BC-8C45-7DED04B79F3E}" srcOrd="0" destOrd="0" presId="urn:microsoft.com/office/officeart/2005/8/layout/gear1"/>
    <dgm:cxn modelId="{07B93247-728F-4215-87CF-53CA8E897782}" type="presOf" srcId="{2AFEB383-0364-488D-AB77-BD5179ADF750}" destId="{03A67B0A-EA54-481B-89F0-E3C950ABEE64}" srcOrd="0" destOrd="0" presId="urn:microsoft.com/office/officeart/2005/8/layout/gear1"/>
    <dgm:cxn modelId="{3805018D-1BCC-455B-9997-50B969FC9A81}" type="presOf" srcId="{557F6A82-2DE7-4AA7-B459-3F72BF3C07D3}" destId="{17934E01-04DA-4B18-BA46-176A1E1C2A25}" srcOrd="0" destOrd="0" presId="urn:microsoft.com/office/officeart/2005/8/layout/gear1"/>
    <dgm:cxn modelId="{353BCBE3-DF93-4E71-8672-2FF4F40516E3}" type="presOf" srcId="{557F6A82-2DE7-4AA7-B459-3F72BF3C07D3}" destId="{577D9E86-3E4F-4AB0-BFA7-FDFA02D4F295}" srcOrd="3" destOrd="0" presId="urn:microsoft.com/office/officeart/2005/8/layout/gear1"/>
    <dgm:cxn modelId="{F7054257-99D6-4484-A777-9E3201A339CB}" type="presOf" srcId="{8E9D5D3A-9EE1-4A81-A2F9-7F06F4F78AD3}" destId="{2F9A0568-1E75-4EC7-9A93-B737BB2FABC1}" srcOrd="0" destOrd="0" presId="urn:microsoft.com/office/officeart/2005/8/layout/gear1"/>
    <dgm:cxn modelId="{5E6F2EA7-B891-4DB7-B21D-A2A20FA11DED}" type="presOf" srcId="{FBB84060-615C-43CF-9746-9C2B1591293C}" destId="{855BE866-C614-44A4-8618-EE7ECB536364}" srcOrd="0" destOrd="0" presId="urn:microsoft.com/office/officeart/2005/8/layout/gear1"/>
    <dgm:cxn modelId="{901A0C6D-F47E-4CA1-A7E1-498D378DAF3E}" srcId="{FBB84060-615C-43CF-9746-9C2B1591293C}" destId="{BA640B8A-F490-4633-B4DF-D7B1F0848FA8}" srcOrd="0" destOrd="0" parTransId="{B70AB3D5-7565-4724-B0D9-5BE4AB615F85}" sibTransId="{2AFEB383-0364-488D-AB77-BD5179ADF750}"/>
    <dgm:cxn modelId="{EFFF515B-FF9B-48D6-AB74-D2298E0FE4F3}" srcId="{FBB84060-615C-43CF-9746-9C2B1591293C}" destId="{998892E1-8606-4D67-BD90-22614229595C}" srcOrd="1" destOrd="0" parTransId="{670CDE8C-5145-4C8E-B3F6-B2782E8FDD46}" sibTransId="{8E9D5D3A-9EE1-4A81-A2F9-7F06F4F78AD3}"/>
    <dgm:cxn modelId="{7C1118E2-A5D3-45B7-AE76-5DBF5A66121C}" type="presOf" srcId="{557F6A82-2DE7-4AA7-B459-3F72BF3C07D3}" destId="{EEA603CE-B4FC-436C-ABE2-9845DA354330}" srcOrd="2" destOrd="0" presId="urn:microsoft.com/office/officeart/2005/8/layout/gear1"/>
    <dgm:cxn modelId="{C8F0A1AF-33E5-4F67-A5F2-A3F37952DC3A}" type="presOf" srcId="{BA640B8A-F490-4633-B4DF-D7B1F0848FA8}" destId="{E3842E63-3CF1-40B1-BF75-2BEF79371A79}" srcOrd="2" destOrd="0" presId="urn:microsoft.com/office/officeart/2005/8/layout/gear1"/>
    <dgm:cxn modelId="{55DE69F7-BD5F-466C-A703-97FA2619E109}" type="presOf" srcId="{B123FD6F-20C2-47A6-97C8-A9B679193DF1}" destId="{04BBB7F3-7704-4793-B72B-314CC029BA2B}" srcOrd="0" destOrd="0" presId="urn:microsoft.com/office/officeart/2005/8/layout/gear1"/>
    <dgm:cxn modelId="{93897099-E9E6-4EF2-B1A3-7CC859A3A350}" type="presOf" srcId="{998892E1-8606-4D67-BD90-22614229595C}" destId="{71EFE17D-0D03-44FE-A6AB-C1A4B1692369}" srcOrd="2" destOrd="0" presId="urn:microsoft.com/office/officeart/2005/8/layout/gear1"/>
    <dgm:cxn modelId="{120975A1-97B5-4926-BB46-5B7F2C08E69D}" type="presOf" srcId="{998892E1-8606-4D67-BD90-22614229595C}" destId="{2988F517-7C64-49B5-BAD2-1AE283BA38B0}" srcOrd="1" destOrd="0" presId="urn:microsoft.com/office/officeart/2005/8/layout/gear1"/>
    <dgm:cxn modelId="{5AF641CA-2680-4FF7-9BB6-620D3B8203EF}" type="presOf" srcId="{557F6A82-2DE7-4AA7-B459-3F72BF3C07D3}" destId="{24386A6E-8897-4E4A-BDFF-39C30FC48282}" srcOrd="1" destOrd="0" presId="urn:microsoft.com/office/officeart/2005/8/layout/gear1"/>
    <dgm:cxn modelId="{3A8D95EB-3C41-4D94-A349-25C42D7A011F}" type="presOf" srcId="{BA640B8A-F490-4633-B4DF-D7B1F0848FA8}" destId="{10067583-8421-41F1-BB1A-15563D3CAE66}" srcOrd="0" destOrd="0" presId="urn:microsoft.com/office/officeart/2005/8/layout/gear1"/>
    <dgm:cxn modelId="{48C782FD-6E2B-49B4-A3F2-91914B9F7BD8}" type="presOf" srcId="{BA640B8A-F490-4633-B4DF-D7B1F0848FA8}" destId="{76F20113-A416-4025-AF74-B0F22C04C403}" srcOrd="1" destOrd="0" presId="urn:microsoft.com/office/officeart/2005/8/layout/gear1"/>
    <dgm:cxn modelId="{F87D6A3D-DE31-4656-B607-3BBBEE3ECACE}" srcId="{FBB84060-615C-43CF-9746-9C2B1591293C}" destId="{557F6A82-2DE7-4AA7-B459-3F72BF3C07D3}" srcOrd="2" destOrd="0" parTransId="{636CB65D-AEB9-4C47-A2F5-31240D08E83D}" sibTransId="{B123FD6F-20C2-47A6-97C8-A9B679193DF1}"/>
    <dgm:cxn modelId="{BFEB87A1-662E-4EFB-AD8D-418B2BA44092}" type="presParOf" srcId="{855BE866-C614-44A4-8618-EE7ECB536364}" destId="{10067583-8421-41F1-BB1A-15563D3CAE66}" srcOrd="0" destOrd="0" presId="urn:microsoft.com/office/officeart/2005/8/layout/gear1"/>
    <dgm:cxn modelId="{12B00208-488D-499F-AF48-C9744FE89816}" type="presParOf" srcId="{855BE866-C614-44A4-8618-EE7ECB536364}" destId="{76F20113-A416-4025-AF74-B0F22C04C403}" srcOrd="1" destOrd="0" presId="urn:microsoft.com/office/officeart/2005/8/layout/gear1"/>
    <dgm:cxn modelId="{ECCDECFF-62B2-4D3B-AA40-A8EAACBE448E}" type="presParOf" srcId="{855BE866-C614-44A4-8618-EE7ECB536364}" destId="{E3842E63-3CF1-40B1-BF75-2BEF79371A79}" srcOrd="2" destOrd="0" presId="urn:microsoft.com/office/officeart/2005/8/layout/gear1"/>
    <dgm:cxn modelId="{43A8651C-45F2-4AB7-ADE7-F6333E8A15E4}" type="presParOf" srcId="{855BE866-C614-44A4-8618-EE7ECB536364}" destId="{FFC86CD3-408C-43BC-8C45-7DED04B79F3E}" srcOrd="3" destOrd="0" presId="urn:microsoft.com/office/officeart/2005/8/layout/gear1"/>
    <dgm:cxn modelId="{67C422A0-1063-40DB-93AE-F016D3AD4749}" type="presParOf" srcId="{855BE866-C614-44A4-8618-EE7ECB536364}" destId="{2988F517-7C64-49B5-BAD2-1AE283BA38B0}" srcOrd="4" destOrd="0" presId="urn:microsoft.com/office/officeart/2005/8/layout/gear1"/>
    <dgm:cxn modelId="{A61317C0-53BD-4E26-A0F9-C0A493FC3A88}" type="presParOf" srcId="{855BE866-C614-44A4-8618-EE7ECB536364}" destId="{71EFE17D-0D03-44FE-A6AB-C1A4B1692369}" srcOrd="5" destOrd="0" presId="urn:microsoft.com/office/officeart/2005/8/layout/gear1"/>
    <dgm:cxn modelId="{5C3C360F-09DB-4995-BFCD-2AF4DE6CBA2E}" type="presParOf" srcId="{855BE866-C614-44A4-8618-EE7ECB536364}" destId="{17934E01-04DA-4B18-BA46-176A1E1C2A25}" srcOrd="6" destOrd="0" presId="urn:microsoft.com/office/officeart/2005/8/layout/gear1"/>
    <dgm:cxn modelId="{DB06C17C-4CA7-4354-AE02-E3D6DCEC75C9}" type="presParOf" srcId="{855BE866-C614-44A4-8618-EE7ECB536364}" destId="{24386A6E-8897-4E4A-BDFF-39C30FC48282}" srcOrd="7" destOrd="0" presId="urn:microsoft.com/office/officeart/2005/8/layout/gear1"/>
    <dgm:cxn modelId="{2038A3B1-FFFD-49DD-BFA6-87E540B3A65E}" type="presParOf" srcId="{855BE866-C614-44A4-8618-EE7ECB536364}" destId="{EEA603CE-B4FC-436C-ABE2-9845DA354330}" srcOrd="8" destOrd="0" presId="urn:microsoft.com/office/officeart/2005/8/layout/gear1"/>
    <dgm:cxn modelId="{EA1EAD13-CC2A-4124-84FB-8ADF7C591425}" type="presParOf" srcId="{855BE866-C614-44A4-8618-EE7ECB536364}" destId="{577D9E86-3E4F-4AB0-BFA7-FDFA02D4F295}" srcOrd="9" destOrd="0" presId="urn:microsoft.com/office/officeart/2005/8/layout/gear1"/>
    <dgm:cxn modelId="{BB615705-22C8-4D5D-844E-49E92BD65BC7}" type="presParOf" srcId="{855BE866-C614-44A4-8618-EE7ECB536364}" destId="{03A67B0A-EA54-481B-89F0-E3C950ABEE64}" srcOrd="10" destOrd="0" presId="urn:microsoft.com/office/officeart/2005/8/layout/gear1"/>
    <dgm:cxn modelId="{EDD7E7CF-D406-42CB-B565-727301B26CAF}" type="presParOf" srcId="{855BE866-C614-44A4-8618-EE7ECB536364}" destId="{2F9A0568-1E75-4EC7-9A93-B737BB2FABC1}" srcOrd="11" destOrd="0" presId="urn:microsoft.com/office/officeart/2005/8/layout/gear1"/>
    <dgm:cxn modelId="{00114F2D-156B-4C78-BC93-2ADD330D373C}" type="presParOf" srcId="{855BE866-C614-44A4-8618-EE7ECB536364}" destId="{04BBB7F3-7704-4793-B72B-314CC029BA2B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A1220A-4E12-48BB-AEC2-6577B458F6E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157C02-3B7E-475E-83F9-EF5AA105E8DC}">
      <dgm:prSet phldrT="[Текст]" custT="1"/>
      <dgm:spPr/>
      <dgm:t>
        <a:bodyPr/>
        <a:lstStyle/>
        <a:p>
          <a:r>
            <a:rPr lang="ru-RU" sz="2000" dirty="0" smtClean="0"/>
            <a:t>Факторы внешней среды:</a:t>
          </a:r>
          <a:endParaRPr lang="ru-RU" sz="2000" dirty="0"/>
        </a:p>
      </dgm:t>
    </dgm:pt>
    <dgm:pt modelId="{8635D8F6-3098-4D4C-AE9C-5249C3FD32A8}" type="parTrans" cxnId="{3BA882C8-E2E8-4D64-BC81-502958542F27}">
      <dgm:prSet/>
      <dgm:spPr/>
      <dgm:t>
        <a:bodyPr/>
        <a:lstStyle/>
        <a:p>
          <a:endParaRPr lang="ru-RU" sz="2000"/>
        </a:p>
      </dgm:t>
    </dgm:pt>
    <dgm:pt modelId="{F2310DBB-0F67-4D95-839B-32602C640C1E}" type="sibTrans" cxnId="{3BA882C8-E2E8-4D64-BC81-502958542F27}">
      <dgm:prSet/>
      <dgm:spPr/>
      <dgm:t>
        <a:bodyPr/>
        <a:lstStyle/>
        <a:p>
          <a:endParaRPr lang="ru-RU" sz="2000"/>
        </a:p>
      </dgm:t>
    </dgm:pt>
    <dgm:pt modelId="{C837CCD1-F88B-4B96-A30F-FCAC8CF1FCA9}">
      <dgm:prSet phldrT="[Текст]" custT="1"/>
      <dgm:spPr/>
      <dgm:t>
        <a:bodyPr/>
        <a:lstStyle/>
        <a:p>
          <a:r>
            <a:rPr lang="ru-RU" sz="2000" dirty="0" smtClean="0"/>
            <a:t>рыночные факторы, </a:t>
          </a:r>
          <a:endParaRPr lang="ru-RU" sz="2000" dirty="0"/>
        </a:p>
      </dgm:t>
    </dgm:pt>
    <dgm:pt modelId="{9A2623D3-BB49-408D-9D23-FE69599B9D0F}" type="parTrans" cxnId="{504370F9-F6AC-461B-9926-CC0CDAB5E33D}">
      <dgm:prSet/>
      <dgm:spPr/>
      <dgm:t>
        <a:bodyPr/>
        <a:lstStyle/>
        <a:p>
          <a:endParaRPr lang="ru-RU" sz="2000"/>
        </a:p>
      </dgm:t>
    </dgm:pt>
    <dgm:pt modelId="{7D6B1347-F4DD-4BE5-BF2A-32487DFC28F3}" type="sibTrans" cxnId="{504370F9-F6AC-461B-9926-CC0CDAB5E33D}">
      <dgm:prSet/>
      <dgm:spPr/>
      <dgm:t>
        <a:bodyPr/>
        <a:lstStyle/>
        <a:p>
          <a:endParaRPr lang="ru-RU" sz="2000"/>
        </a:p>
      </dgm:t>
    </dgm:pt>
    <dgm:pt modelId="{B5B071A8-195A-48A5-96F4-EB5C488F8C95}">
      <dgm:prSet phldrT="[Текст]" custT="1"/>
      <dgm:spPr/>
      <dgm:t>
        <a:bodyPr/>
        <a:lstStyle/>
        <a:p>
          <a:r>
            <a:rPr lang="ru-RU" sz="2000" dirty="0" smtClean="0"/>
            <a:t>факторы конкуренции, </a:t>
          </a:r>
          <a:endParaRPr lang="ru-RU" sz="2000" dirty="0"/>
        </a:p>
      </dgm:t>
    </dgm:pt>
    <dgm:pt modelId="{09E85296-FFD2-448B-9FB3-FAF4B0733B37}" type="parTrans" cxnId="{ADDA5EF3-A341-4E0B-9E4F-E755B7345359}">
      <dgm:prSet/>
      <dgm:spPr/>
      <dgm:t>
        <a:bodyPr/>
        <a:lstStyle/>
        <a:p>
          <a:endParaRPr lang="ru-RU" sz="2000"/>
        </a:p>
      </dgm:t>
    </dgm:pt>
    <dgm:pt modelId="{D5BD1CCB-0D3D-43A4-8A18-E47DEEC9A65C}" type="sibTrans" cxnId="{ADDA5EF3-A341-4E0B-9E4F-E755B7345359}">
      <dgm:prSet/>
      <dgm:spPr/>
      <dgm:t>
        <a:bodyPr/>
        <a:lstStyle/>
        <a:p>
          <a:endParaRPr lang="ru-RU" sz="2000"/>
        </a:p>
      </dgm:t>
    </dgm:pt>
    <dgm:pt modelId="{F322E83E-2E46-448B-8CE6-E7079BBF3568}">
      <dgm:prSet phldrT="[Текст]" custT="1"/>
      <dgm:spPr/>
      <dgm:t>
        <a:bodyPr/>
        <a:lstStyle/>
        <a:p>
          <a:r>
            <a:rPr lang="ru-RU" sz="2000" dirty="0" smtClean="0"/>
            <a:t>экономические факторы, </a:t>
          </a:r>
          <a:endParaRPr lang="ru-RU" sz="2000" dirty="0"/>
        </a:p>
      </dgm:t>
    </dgm:pt>
    <dgm:pt modelId="{7F02AAFD-3B72-4F06-82C8-31601F1E0129}" type="parTrans" cxnId="{6E15402D-D620-4B4F-A0EF-98A079D46756}">
      <dgm:prSet/>
      <dgm:spPr/>
      <dgm:t>
        <a:bodyPr/>
        <a:lstStyle/>
        <a:p>
          <a:endParaRPr lang="ru-RU" sz="2000"/>
        </a:p>
      </dgm:t>
    </dgm:pt>
    <dgm:pt modelId="{42352FF6-7333-4A42-89A5-D387ADD5A21E}" type="sibTrans" cxnId="{6E15402D-D620-4B4F-A0EF-98A079D46756}">
      <dgm:prSet/>
      <dgm:spPr/>
      <dgm:t>
        <a:bodyPr/>
        <a:lstStyle/>
        <a:p>
          <a:endParaRPr lang="ru-RU" sz="2000"/>
        </a:p>
      </dgm:t>
    </dgm:pt>
    <dgm:pt modelId="{B38DB778-90B3-4B1C-9DB7-B05F0979811F}">
      <dgm:prSet phldrT="[Текст]" custT="1"/>
      <dgm:spPr/>
      <dgm:t>
        <a:bodyPr/>
        <a:lstStyle/>
        <a:p>
          <a:r>
            <a:rPr lang="ru-RU" sz="2000" dirty="0" smtClean="0"/>
            <a:t>политические и правовые факторы, </a:t>
          </a:r>
          <a:endParaRPr lang="ru-RU" sz="2000" dirty="0"/>
        </a:p>
      </dgm:t>
    </dgm:pt>
    <dgm:pt modelId="{953F4656-7D57-4255-9EE4-04C3346CC772}" type="parTrans" cxnId="{80059E03-D6C2-4162-84D2-9A4E04E95D4F}">
      <dgm:prSet/>
      <dgm:spPr/>
      <dgm:t>
        <a:bodyPr/>
        <a:lstStyle/>
        <a:p>
          <a:endParaRPr lang="ru-RU" sz="2000"/>
        </a:p>
      </dgm:t>
    </dgm:pt>
    <dgm:pt modelId="{DE909FC0-1F24-4ED6-8EFB-4E6486875512}" type="sibTrans" cxnId="{80059E03-D6C2-4162-84D2-9A4E04E95D4F}">
      <dgm:prSet/>
      <dgm:spPr/>
      <dgm:t>
        <a:bodyPr/>
        <a:lstStyle/>
        <a:p>
          <a:endParaRPr lang="ru-RU" sz="2000"/>
        </a:p>
      </dgm:t>
    </dgm:pt>
    <dgm:pt modelId="{C6DDC8FD-06E1-4E68-9929-180F663BAB9D}">
      <dgm:prSet phldrT="[Текст]" custT="1"/>
      <dgm:spPr/>
      <dgm:t>
        <a:bodyPr/>
        <a:lstStyle/>
        <a:p>
          <a:r>
            <a:rPr lang="ru-RU" sz="2000" dirty="0" smtClean="0"/>
            <a:t>научно-технические факторы, </a:t>
          </a:r>
          <a:endParaRPr lang="ru-RU" sz="2000" dirty="0"/>
        </a:p>
      </dgm:t>
    </dgm:pt>
    <dgm:pt modelId="{F844422C-BDF3-4EDE-A0EE-84CBE8FA78C8}" type="parTrans" cxnId="{43118036-589D-4D4A-B5EF-4A9AF5B954E2}">
      <dgm:prSet/>
      <dgm:spPr/>
      <dgm:t>
        <a:bodyPr/>
        <a:lstStyle/>
        <a:p>
          <a:endParaRPr lang="ru-RU" sz="2000"/>
        </a:p>
      </dgm:t>
    </dgm:pt>
    <dgm:pt modelId="{31F69683-CEF0-496A-8735-270A4BE61909}" type="sibTrans" cxnId="{43118036-589D-4D4A-B5EF-4A9AF5B954E2}">
      <dgm:prSet/>
      <dgm:spPr/>
      <dgm:t>
        <a:bodyPr/>
        <a:lstStyle/>
        <a:p>
          <a:endParaRPr lang="ru-RU" sz="2000"/>
        </a:p>
      </dgm:t>
    </dgm:pt>
    <dgm:pt modelId="{B6D35C66-9FA2-40B0-B0E6-FF671363CBE1}">
      <dgm:prSet phldrT="[Текст]" custT="1"/>
      <dgm:spPr/>
      <dgm:t>
        <a:bodyPr/>
        <a:lstStyle/>
        <a:p>
          <a:r>
            <a:rPr lang="ru-RU" sz="2000" dirty="0" smtClean="0"/>
            <a:t>социально-демографические факторы, </a:t>
          </a:r>
          <a:endParaRPr lang="ru-RU" sz="2000" dirty="0"/>
        </a:p>
      </dgm:t>
    </dgm:pt>
    <dgm:pt modelId="{35640A35-41AD-4860-9EB2-4DEFD25CFF87}" type="parTrans" cxnId="{C9AB9BAF-6EAB-4450-A4F2-C65C59E6BCA2}">
      <dgm:prSet/>
      <dgm:spPr/>
      <dgm:t>
        <a:bodyPr/>
        <a:lstStyle/>
        <a:p>
          <a:endParaRPr lang="ru-RU" sz="2000"/>
        </a:p>
      </dgm:t>
    </dgm:pt>
    <dgm:pt modelId="{BC3E3F38-42E9-4183-8B7E-F0E4A949B140}" type="sibTrans" cxnId="{C9AB9BAF-6EAB-4450-A4F2-C65C59E6BCA2}">
      <dgm:prSet/>
      <dgm:spPr/>
      <dgm:t>
        <a:bodyPr/>
        <a:lstStyle/>
        <a:p>
          <a:endParaRPr lang="ru-RU" sz="2000"/>
        </a:p>
      </dgm:t>
    </dgm:pt>
    <dgm:pt modelId="{9C0C57A4-6BD9-41DC-A15F-B72B897B4559}">
      <dgm:prSet phldrT="[Текст]" custT="1"/>
      <dgm:spPr/>
      <dgm:t>
        <a:bodyPr/>
        <a:lstStyle/>
        <a:p>
          <a:r>
            <a:rPr lang="ru-RU" sz="2000" dirty="0" smtClean="0"/>
            <a:t>социально-культурные факторы, </a:t>
          </a:r>
          <a:endParaRPr lang="ru-RU" sz="2000" dirty="0"/>
        </a:p>
      </dgm:t>
    </dgm:pt>
    <dgm:pt modelId="{676D88F7-DB32-47D4-B01C-DE0654C78F5F}" type="parTrans" cxnId="{0D12485F-BD0C-49DC-A085-621E4B6D59AC}">
      <dgm:prSet/>
      <dgm:spPr/>
      <dgm:t>
        <a:bodyPr/>
        <a:lstStyle/>
        <a:p>
          <a:endParaRPr lang="ru-RU" sz="2000"/>
        </a:p>
      </dgm:t>
    </dgm:pt>
    <dgm:pt modelId="{286C215E-64BE-46BB-9E93-0A9876D09E57}" type="sibTrans" cxnId="{0D12485F-BD0C-49DC-A085-621E4B6D59AC}">
      <dgm:prSet/>
      <dgm:spPr/>
      <dgm:t>
        <a:bodyPr/>
        <a:lstStyle/>
        <a:p>
          <a:endParaRPr lang="ru-RU" sz="2000"/>
        </a:p>
      </dgm:t>
    </dgm:pt>
    <dgm:pt modelId="{787A0696-3594-4550-B2B3-2C328BBFD6C2}">
      <dgm:prSet phldrT="[Текст]" custT="1"/>
      <dgm:spPr/>
      <dgm:t>
        <a:bodyPr/>
        <a:lstStyle/>
        <a:p>
          <a:r>
            <a:rPr lang="ru-RU" sz="2000" dirty="0" smtClean="0"/>
            <a:t>природные и экологические. </a:t>
          </a:r>
          <a:endParaRPr lang="ru-RU" sz="2000" dirty="0"/>
        </a:p>
      </dgm:t>
    </dgm:pt>
    <dgm:pt modelId="{B51FC456-2123-42B2-870E-2CDAE10DBF35}" type="parTrans" cxnId="{274E97F4-95B3-454D-9849-F18AB7BE5E89}">
      <dgm:prSet/>
      <dgm:spPr/>
      <dgm:t>
        <a:bodyPr/>
        <a:lstStyle/>
        <a:p>
          <a:endParaRPr lang="ru-RU" sz="2000"/>
        </a:p>
      </dgm:t>
    </dgm:pt>
    <dgm:pt modelId="{E73885BB-2BC8-49F6-80EB-E6BAAF230EBB}" type="sibTrans" cxnId="{274E97F4-95B3-454D-9849-F18AB7BE5E89}">
      <dgm:prSet/>
      <dgm:spPr/>
      <dgm:t>
        <a:bodyPr/>
        <a:lstStyle/>
        <a:p>
          <a:endParaRPr lang="ru-RU" sz="2000"/>
        </a:p>
      </dgm:t>
    </dgm:pt>
    <dgm:pt modelId="{0BA030A8-E993-47F3-8381-FA76A6ADF330}" type="pres">
      <dgm:prSet presAssocID="{B8A1220A-4E12-48BB-AEC2-6577B458F6E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9AB2C2-91C3-4882-B11D-B976820A4B25}" type="pres">
      <dgm:prSet presAssocID="{39157C02-3B7E-475E-83F9-EF5AA105E8DC}" presName="parentLin" presStyleCnt="0"/>
      <dgm:spPr/>
    </dgm:pt>
    <dgm:pt modelId="{10D6C6CC-6D73-4B14-8E5D-7C4488312FF1}" type="pres">
      <dgm:prSet presAssocID="{39157C02-3B7E-475E-83F9-EF5AA105E8DC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47FCF919-AF84-4B7C-B04B-B74A42F1CD6F}" type="pres">
      <dgm:prSet presAssocID="{39157C02-3B7E-475E-83F9-EF5AA105E8DC}" presName="parentText" presStyleLbl="node1" presStyleIdx="0" presStyleCnt="1" custScaleY="500650" custLinFactNeighborX="-65484" custLinFactNeighborY="-1108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447153-B379-42C7-83D2-5C79407DB987}" type="pres">
      <dgm:prSet presAssocID="{39157C02-3B7E-475E-83F9-EF5AA105E8DC}" presName="negativeSpace" presStyleCnt="0"/>
      <dgm:spPr/>
    </dgm:pt>
    <dgm:pt modelId="{4D423291-E607-4E52-B0C0-0655A3D4F9C6}" type="pres">
      <dgm:prSet presAssocID="{39157C02-3B7E-475E-83F9-EF5AA105E8DC}" presName="childText" presStyleLbl="conFgAcc1" presStyleIdx="0" presStyleCnt="1" custScaleY="131267" custLinFactY="-10346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ACB17D-4CDB-4E57-9038-83CA02E35ABC}" type="presOf" srcId="{B8A1220A-4E12-48BB-AEC2-6577B458F6ED}" destId="{0BA030A8-E993-47F3-8381-FA76A6ADF330}" srcOrd="0" destOrd="0" presId="urn:microsoft.com/office/officeart/2005/8/layout/list1"/>
    <dgm:cxn modelId="{0D12485F-BD0C-49DC-A085-621E4B6D59AC}" srcId="{39157C02-3B7E-475E-83F9-EF5AA105E8DC}" destId="{9C0C57A4-6BD9-41DC-A15F-B72B897B4559}" srcOrd="6" destOrd="0" parTransId="{676D88F7-DB32-47D4-B01C-DE0654C78F5F}" sibTransId="{286C215E-64BE-46BB-9E93-0A9876D09E57}"/>
    <dgm:cxn modelId="{4A5D491E-77EF-479F-8C3E-DACB0DFA7F82}" type="presOf" srcId="{39157C02-3B7E-475E-83F9-EF5AA105E8DC}" destId="{47FCF919-AF84-4B7C-B04B-B74A42F1CD6F}" srcOrd="1" destOrd="0" presId="urn:microsoft.com/office/officeart/2005/8/layout/list1"/>
    <dgm:cxn modelId="{3BA882C8-E2E8-4D64-BC81-502958542F27}" srcId="{B8A1220A-4E12-48BB-AEC2-6577B458F6ED}" destId="{39157C02-3B7E-475E-83F9-EF5AA105E8DC}" srcOrd="0" destOrd="0" parTransId="{8635D8F6-3098-4D4C-AE9C-5249C3FD32A8}" sibTransId="{F2310DBB-0F67-4D95-839B-32602C640C1E}"/>
    <dgm:cxn modelId="{771B363C-939C-4296-92D6-0977F268B28C}" type="presOf" srcId="{9C0C57A4-6BD9-41DC-A15F-B72B897B4559}" destId="{4D423291-E607-4E52-B0C0-0655A3D4F9C6}" srcOrd="0" destOrd="6" presId="urn:microsoft.com/office/officeart/2005/8/layout/list1"/>
    <dgm:cxn modelId="{02576FCC-132B-42FD-B997-16639815104E}" type="presOf" srcId="{F322E83E-2E46-448B-8CE6-E7079BBF3568}" destId="{4D423291-E607-4E52-B0C0-0655A3D4F9C6}" srcOrd="0" destOrd="2" presId="urn:microsoft.com/office/officeart/2005/8/layout/list1"/>
    <dgm:cxn modelId="{C9AB9BAF-6EAB-4450-A4F2-C65C59E6BCA2}" srcId="{39157C02-3B7E-475E-83F9-EF5AA105E8DC}" destId="{B6D35C66-9FA2-40B0-B0E6-FF671363CBE1}" srcOrd="5" destOrd="0" parTransId="{35640A35-41AD-4860-9EB2-4DEFD25CFF87}" sibTransId="{BC3E3F38-42E9-4183-8B7E-F0E4A949B140}"/>
    <dgm:cxn modelId="{80059E03-D6C2-4162-84D2-9A4E04E95D4F}" srcId="{39157C02-3B7E-475E-83F9-EF5AA105E8DC}" destId="{B38DB778-90B3-4B1C-9DB7-B05F0979811F}" srcOrd="3" destOrd="0" parTransId="{953F4656-7D57-4255-9EE4-04C3346CC772}" sibTransId="{DE909FC0-1F24-4ED6-8EFB-4E6486875512}"/>
    <dgm:cxn modelId="{ADDA5EF3-A341-4E0B-9E4F-E755B7345359}" srcId="{39157C02-3B7E-475E-83F9-EF5AA105E8DC}" destId="{B5B071A8-195A-48A5-96F4-EB5C488F8C95}" srcOrd="1" destOrd="0" parTransId="{09E85296-FFD2-448B-9FB3-FAF4B0733B37}" sibTransId="{D5BD1CCB-0D3D-43A4-8A18-E47DEEC9A65C}"/>
    <dgm:cxn modelId="{43118036-589D-4D4A-B5EF-4A9AF5B954E2}" srcId="{39157C02-3B7E-475E-83F9-EF5AA105E8DC}" destId="{C6DDC8FD-06E1-4E68-9929-180F663BAB9D}" srcOrd="4" destOrd="0" parTransId="{F844422C-BDF3-4EDE-A0EE-84CBE8FA78C8}" sibTransId="{31F69683-CEF0-496A-8735-270A4BE61909}"/>
    <dgm:cxn modelId="{92DD8FF7-AA51-4E5E-AEE8-2AAF85A53736}" type="presOf" srcId="{B38DB778-90B3-4B1C-9DB7-B05F0979811F}" destId="{4D423291-E607-4E52-B0C0-0655A3D4F9C6}" srcOrd="0" destOrd="3" presId="urn:microsoft.com/office/officeart/2005/8/layout/list1"/>
    <dgm:cxn modelId="{6E15402D-D620-4B4F-A0EF-98A079D46756}" srcId="{39157C02-3B7E-475E-83F9-EF5AA105E8DC}" destId="{F322E83E-2E46-448B-8CE6-E7079BBF3568}" srcOrd="2" destOrd="0" parTransId="{7F02AAFD-3B72-4F06-82C8-31601F1E0129}" sibTransId="{42352FF6-7333-4A42-89A5-D387ADD5A21E}"/>
    <dgm:cxn modelId="{3A89215F-4F40-46E2-83BE-E61DC8E7CBDB}" type="presOf" srcId="{C837CCD1-F88B-4B96-A30F-FCAC8CF1FCA9}" destId="{4D423291-E607-4E52-B0C0-0655A3D4F9C6}" srcOrd="0" destOrd="0" presId="urn:microsoft.com/office/officeart/2005/8/layout/list1"/>
    <dgm:cxn modelId="{274E97F4-95B3-454D-9849-F18AB7BE5E89}" srcId="{39157C02-3B7E-475E-83F9-EF5AA105E8DC}" destId="{787A0696-3594-4550-B2B3-2C328BBFD6C2}" srcOrd="7" destOrd="0" parTransId="{B51FC456-2123-42B2-870E-2CDAE10DBF35}" sibTransId="{E73885BB-2BC8-49F6-80EB-E6BAAF230EBB}"/>
    <dgm:cxn modelId="{98E7CF2F-9984-436C-A4A0-186ADF5B1E56}" type="presOf" srcId="{B6D35C66-9FA2-40B0-B0E6-FF671363CBE1}" destId="{4D423291-E607-4E52-B0C0-0655A3D4F9C6}" srcOrd="0" destOrd="5" presId="urn:microsoft.com/office/officeart/2005/8/layout/list1"/>
    <dgm:cxn modelId="{9FD53886-5E0F-4A8C-8DC4-A358A79A269E}" type="presOf" srcId="{B5B071A8-195A-48A5-96F4-EB5C488F8C95}" destId="{4D423291-E607-4E52-B0C0-0655A3D4F9C6}" srcOrd="0" destOrd="1" presId="urn:microsoft.com/office/officeart/2005/8/layout/list1"/>
    <dgm:cxn modelId="{61DF7ACF-D732-488F-B0A8-F560E44B3668}" type="presOf" srcId="{39157C02-3B7E-475E-83F9-EF5AA105E8DC}" destId="{10D6C6CC-6D73-4B14-8E5D-7C4488312FF1}" srcOrd="0" destOrd="0" presId="urn:microsoft.com/office/officeart/2005/8/layout/list1"/>
    <dgm:cxn modelId="{504370F9-F6AC-461B-9926-CC0CDAB5E33D}" srcId="{39157C02-3B7E-475E-83F9-EF5AA105E8DC}" destId="{C837CCD1-F88B-4B96-A30F-FCAC8CF1FCA9}" srcOrd="0" destOrd="0" parTransId="{9A2623D3-BB49-408D-9D23-FE69599B9D0F}" sibTransId="{7D6B1347-F4DD-4BE5-BF2A-32487DFC28F3}"/>
    <dgm:cxn modelId="{6A574AAD-3E17-4A77-BCFA-7C5AFF23294F}" type="presOf" srcId="{C6DDC8FD-06E1-4E68-9929-180F663BAB9D}" destId="{4D423291-E607-4E52-B0C0-0655A3D4F9C6}" srcOrd="0" destOrd="4" presId="urn:microsoft.com/office/officeart/2005/8/layout/list1"/>
    <dgm:cxn modelId="{C3A69677-5B7E-4F0D-8C56-73D0CDAC21E7}" type="presOf" srcId="{787A0696-3594-4550-B2B3-2C328BBFD6C2}" destId="{4D423291-E607-4E52-B0C0-0655A3D4F9C6}" srcOrd="0" destOrd="7" presId="urn:microsoft.com/office/officeart/2005/8/layout/list1"/>
    <dgm:cxn modelId="{09BD4569-E66E-4BF7-89B4-F1AC29C750BA}" type="presParOf" srcId="{0BA030A8-E993-47F3-8381-FA76A6ADF330}" destId="{F19AB2C2-91C3-4882-B11D-B976820A4B25}" srcOrd="0" destOrd="0" presId="urn:microsoft.com/office/officeart/2005/8/layout/list1"/>
    <dgm:cxn modelId="{36937231-DCC7-4B68-ACAC-093325CE2939}" type="presParOf" srcId="{F19AB2C2-91C3-4882-B11D-B976820A4B25}" destId="{10D6C6CC-6D73-4B14-8E5D-7C4488312FF1}" srcOrd="0" destOrd="0" presId="urn:microsoft.com/office/officeart/2005/8/layout/list1"/>
    <dgm:cxn modelId="{882259A4-C107-421C-8AD9-8392E23EF04B}" type="presParOf" srcId="{F19AB2C2-91C3-4882-B11D-B976820A4B25}" destId="{47FCF919-AF84-4B7C-B04B-B74A42F1CD6F}" srcOrd="1" destOrd="0" presId="urn:microsoft.com/office/officeart/2005/8/layout/list1"/>
    <dgm:cxn modelId="{A437BC00-1D28-44E3-A2B3-CA3DBB43AADC}" type="presParOf" srcId="{0BA030A8-E993-47F3-8381-FA76A6ADF330}" destId="{F9447153-B379-42C7-83D2-5C79407DB987}" srcOrd="1" destOrd="0" presId="urn:microsoft.com/office/officeart/2005/8/layout/list1"/>
    <dgm:cxn modelId="{A7A66962-99B7-4D91-BAD5-DB192D3F75C2}" type="presParOf" srcId="{0BA030A8-E993-47F3-8381-FA76A6ADF330}" destId="{4D423291-E607-4E52-B0C0-0655A3D4F9C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8A1220A-4E12-48BB-AEC2-6577B458F6ED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885E2C5E-6D23-4A1F-A0A6-7881B0D8A42D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Факторы внутренней среды:</a:t>
          </a:r>
          <a:endParaRPr lang="ru-RU" sz="1800" b="1" dirty="0">
            <a:solidFill>
              <a:schemeClr val="tx1"/>
            </a:solidFill>
          </a:endParaRPr>
        </a:p>
      </dgm:t>
    </dgm:pt>
    <dgm:pt modelId="{04D0F3E3-3713-458D-BA08-D96F0292931C}" type="parTrans" cxnId="{FE88FB74-0F0F-4D52-A28A-0217BAFAE85C}">
      <dgm:prSet/>
      <dgm:spPr/>
      <dgm:t>
        <a:bodyPr/>
        <a:lstStyle/>
        <a:p>
          <a:endParaRPr lang="ru-RU" sz="1800"/>
        </a:p>
      </dgm:t>
    </dgm:pt>
    <dgm:pt modelId="{8B722762-62C7-4A9F-998F-C6BEAF5E820C}" type="sibTrans" cxnId="{FE88FB74-0F0F-4D52-A28A-0217BAFAE85C}">
      <dgm:prSet/>
      <dgm:spPr/>
      <dgm:t>
        <a:bodyPr/>
        <a:lstStyle/>
        <a:p>
          <a:endParaRPr lang="ru-RU" sz="1800"/>
        </a:p>
      </dgm:t>
    </dgm:pt>
    <dgm:pt modelId="{2A671BC4-486B-41E9-BA6A-641884B837D2}">
      <dgm:prSet custT="1"/>
      <dgm:spPr/>
      <dgm:t>
        <a:bodyPr/>
        <a:lstStyle/>
        <a:p>
          <a:pPr marL="0" indent="0"/>
          <a:r>
            <a:rPr lang="ru-RU" sz="1800" dirty="0" smtClean="0"/>
            <a:t>системы (управления, информационная, финансовая и др.); </a:t>
          </a:r>
          <a:endParaRPr lang="ru-RU" sz="1800" dirty="0"/>
        </a:p>
      </dgm:t>
    </dgm:pt>
    <dgm:pt modelId="{7E2263E6-BA81-44E4-8E09-75C7E8946114}" type="parTrans" cxnId="{795B2A3B-3AE9-40A0-87DC-9CA10F7F1390}">
      <dgm:prSet/>
      <dgm:spPr/>
      <dgm:t>
        <a:bodyPr/>
        <a:lstStyle/>
        <a:p>
          <a:endParaRPr lang="ru-RU" sz="1800"/>
        </a:p>
      </dgm:t>
    </dgm:pt>
    <dgm:pt modelId="{598885EC-3ADB-48EC-B2F8-0B4FC037DF79}" type="sibTrans" cxnId="{795B2A3B-3AE9-40A0-87DC-9CA10F7F1390}">
      <dgm:prSet/>
      <dgm:spPr/>
      <dgm:t>
        <a:bodyPr/>
        <a:lstStyle/>
        <a:p>
          <a:endParaRPr lang="ru-RU" sz="1800"/>
        </a:p>
      </dgm:t>
    </dgm:pt>
    <dgm:pt modelId="{11D27F8C-F41D-42DE-95C4-0FC016C35314}">
      <dgm:prSet custT="1"/>
      <dgm:spPr/>
      <dgm:t>
        <a:bodyPr/>
        <a:lstStyle/>
        <a:p>
          <a:pPr marL="0" indent="0"/>
          <a:r>
            <a:rPr lang="ru-RU" sz="1800" dirty="0" smtClean="0"/>
            <a:t>функции и обязанности;</a:t>
          </a:r>
          <a:endParaRPr lang="ru-RU" sz="1800" dirty="0"/>
        </a:p>
      </dgm:t>
    </dgm:pt>
    <dgm:pt modelId="{B4423298-A09F-47FD-BC7C-B7323A2BE41B}" type="parTrans" cxnId="{C87ABC00-2998-46F8-AD6A-871BCE43CB59}">
      <dgm:prSet/>
      <dgm:spPr/>
      <dgm:t>
        <a:bodyPr/>
        <a:lstStyle/>
        <a:p>
          <a:endParaRPr lang="ru-RU" sz="1800"/>
        </a:p>
      </dgm:t>
    </dgm:pt>
    <dgm:pt modelId="{6C6F661F-CABF-45DC-B5E4-72F905EA9796}" type="sibTrans" cxnId="{C87ABC00-2998-46F8-AD6A-871BCE43CB59}">
      <dgm:prSet/>
      <dgm:spPr/>
      <dgm:t>
        <a:bodyPr/>
        <a:lstStyle/>
        <a:p>
          <a:endParaRPr lang="ru-RU" sz="1800"/>
        </a:p>
      </dgm:t>
    </dgm:pt>
    <dgm:pt modelId="{CA599CA8-80D3-4DDB-9E5A-8EB67ABEC267}">
      <dgm:prSet custT="1"/>
      <dgm:spPr/>
      <dgm:t>
        <a:bodyPr/>
        <a:lstStyle/>
        <a:p>
          <a:pPr marL="0" indent="0"/>
          <a:r>
            <a:rPr lang="ru-RU" sz="1800" dirty="0" smtClean="0"/>
            <a:t>политика и цели;</a:t>
          </a:r>
          <a:endParaRPr lang="ru-RU" sz="1800" dirty="0"/>
        </a:p>
      </dgm:t>
    </dgm:pt>
    <dgm:pt modelId="{81F45AA8-20CA-444D-BA95-2F1F793034F9}" type="parTrans" cxnId="{91E214EF-7CA7-4ED9-861C-536F35EAA37C}">
      <dgm:prSet/>
      <dgm:spPr/>
      <dgm:t>
        <a:bodyPr/>
        <a:lstStyle/>
        <a:p>
          <a:endParaRPr lang="ru-RU" sz="1800"/>
        </a:p>
      </dgm:t>
    </dgm:pt>
    <dgm:pt modelId="{95CB7769-C1DE-4D64-91AF-897B8FF5B60C}" type="sibTrans" cxnId="{91E214EF-7CA7-4ED9-861C-536F35EAA37C}">
      <dgm:prSet/>
      <dgm:spPr/>
      <dgm:t>
        <a:bodyPr/>
        <a:lstStyle/>
        <a:p>
          <a:endParaRPr lang="ru-RU" sz="1800"/>
        </a:p>
      </dgm:t>
    </dgm:pt>
    <dgm:pt modelId="{4A32986E-F391-474F-B27F-D41EC5894DF9}">
      <dgm:prSet custT="1"/>
      <dgm:spPr/>
      <dgm:t>
        <a:bodyPr/>
        <a:lstStyle/>
        <a:p>
          <a:pPr marL="0" indent="0"/>
          <a:r>
            <a:rPr lang="ru-RU" sz="1800" dirty="0" smtClean="0"/>
            <a:t>ресурсы и знания; </a:t>
          </a:r>
          <a:endParaRPr lang="ru-RU" sz="1800" dirty="0"/>
        </a:p>
      </dgm:t>
    </dgm:pt>
    <dgm:pt modelId="{CE8BCD9D-8A0C-4CB4-932F-81CB4F6F6D8D}" type="parTrans" cxnId="{21243A81-1746-4964-95B2-5731D99608C0}">
      <dgm:prSet/>
      <dgm:spPr/>
      <dgm:t>
        <a:bodyPr/>
        <a:lstStyle/>
        <a:p>
          <a:endParaRPr lang="ru-RU" sz="1800"/>
        </a:p>
      </dgm:t>
    </dgm:pt>
    <dgm:pt modelId="{D9BE7705-EAC9-41D8-9883-B21F4630FB82}" type="sibTrans" cxnId="{21243A81-1746-4964-95B2-5731D99608C0}">
      <dgm:prSet/>
      <dgm:spPr/>
      <dgm:t>
        <a:bodyPr/>
        <a:lstStyle/>
        <a:p>
          <a:endParaRPr lang="ru-RU" sz="1800"/>
        </a:p>
      </dgm:t>
    </dgm:pt>
    <dgm:pt modelId="{432C33F4-2740-4EBE-BDA5-A15CD47BF475}">
      <dgm:prSet custT="1"/>
      <dgm:spPr/>
      <dgm:t>
        <a:bodyPr/>
        <a:lstStyle/>
        <a:p>
          <a:pPr marL="0" indent="0"/>
          <a:r>
            <a:rPr lang="ru-RU" sz="1800" dirty="0" smtClean="0"/>
            <a:t>финансы; персонал; </a:t>
          </a:r>
          <a:endParaRPr lang="ru-RU" sz="1800" dirty="0"/>
        </a:p>
      </dgm:t>
    </dgm:pt>
    <dgm:pt modelId="{F42EF7A4-B54E-486F-BFBD-C5846C8C961E}" type="parTrans" cxnId="{3BFE4323-7513-459B-A70B-48B8683ED678}">
      <dgm:prSet/>
      <dgm:spPr/>
      <dgm:t>
        <a:bodyPr/>
        <a:lstStyle/>
        <a:p>
          <a:endParaRPr lang="ru-RU" sz="1800"/>
        </a:p>
      </dgm:t>
    </dgm:pt>
    <dgm:pt modelId="{2A3CAF66-95A6-4A2A-A2EC-55F05A5A00A0}" type="sibTrans" cxnId="{3BFE4323-7513-459B-A70B-48B8683ED678}">
      <dgm:prSet/>
      <dgm:spPr/>
      <dgm:t>
        <a:bodyPr/>
        <a:lstStyle/>
        <a:p>
          <a:endParaRPr lang="ru-RU" sz="1800"/>
        </a:p>
      </dgm:t>
    </dgm:pt>
    <dgm:pt modelId="{BDFCF12A-013A-47D9-9AEC-6C1AAB70BE25}">
      <dgm:prSet custT="1"/>
      <dgm:spPr/>
      <dgm:t>
        <a:bodyPr/>
        <a:lstStyle/>
        <a:p>
          <a:pPr marL="0" indent="0"/>
          <a:r>
            <a:rPr lang="ru-RU" sz="1800" dirty="0" smtClean="0"/>
            <a:t>процессы; </a:t>
          </a:r>
          <a:endParaRPr lang="ru-RU" sz="1800" dirty="0"/>
        </a:p>
      </dgm:t>
    </dgm:pt>
    <dgm:pt modelId="{FCD1A393-8FCD-4CCD-9187-6D8FC3E564E1}" type="parTrans" cxnId="{6B120AA7-8610-4806-A2CB-E021FBCC98A5}">
      <dgm:prSet/>
      <dgm:spPr/>
      <dgm:t>
        <a:bodyPr/>
        <a:lstStyle/>
        <a:p>
          <a:endParaRPr lang="ru-RU" sz="1800"/>
        </a:p>
      </dgm:t>
    </dgm:pt>
    <dgm:pt modelId="{BB88119C-B7EB-4A14-8118-8E75A8A61BB4}" type="sibTrans" cxnId="{6B120AA7-8610-4806-A2CB-E021FBCC98A5}">
      <dgm:prSet/>
      <dgm:spPr/>
      <dgm:t>
        <a:bodyPr/>
        <a:lstStyle/>
        <a:p>
          <a:endParaRPr lang="ru-RU" sz="1800"/>
        </a:p>
      </dgm:t>
    </dgm:pt>
    <dgm:pt modelId="{D2EF43AA-AF2A-48B4-B0FE-A5CB2AF18576}">
      <dgm:prSet custT="1"/>
      <dgm:spPr/>
      <dgm:t>
        <a:bodyPr/>
        <a:lstStyle/>
        <a:p>
          <a:pPr marL="0" indent="0"/>
          <a:r>
            <a:rPr lang="ru-RU" sz="1800" dirty="0" smtClean="0"/>
            <a:t>технологии; </a:t>
          </a:r>
          <a:endParaRPr lang="ru-RU" sz="1800" dirty="0"/>
        </a:p>
      </dgm:t>
    </dgm:pt>
    <dgm:pt modelId="{D5867A50-7D24-463D-866D-E153557AFD3F}" type="parTrans" cxnId="{A98228CF-CA7D-4706-AE84-BC6699E2B9D1}">
      <dgm:prSet/>
      <dgm:spPr/>
      <dgm:t>
        <a:bodyPr/>
        <a:lstStyle/>
        <a:p>
          <a:endParaRPr lang="ru-RU" sz="1800"/>
        </a:p>
      </dgm:t>
    </dgm:pt>
    <dgm:pt modelId="{1C5C9A01-2755-4E03-81BC-37EC72F38FA4}" type="sibTrans" cxnId="{A98228CF-CA7D-4706-AE84-BC6699E2B9D1}">
      <dgm:prSet/>
      <dgm:spPr/>
      <dgm:t>
        <a:bodyPr/>
        <a:lstStyle/>
        <a:p>
          <a:endParaRPr lang="ru-RU" sz="1800"/>
        </a:p>
      </dgm:t>
    </dgm:pt>
    <dgm:pt modelId="{4CCCD642-19C0-4D52-B265-54BB9824567F}">
      <dgm:prSet custT="1"/>
      <dgm:spPr/>
      <dgm:t>
        <a:bodyPr/>
        <a:lstStyle/>
        <a:p>
          <a:pPr marL="0" indent="0"/>
          <a:r>
            <a:rPr lang="ru-RU" sz="1800" dirty="0" smtClean="0"/>
            <a:t>обмен информацией и порядок и принятия решений; </a:t>
          </a:r>
          <a:endParaRPr lang="ru-RU" sz="1800" dirty="0"/>
        </a:p>
      </dgm:t>
    </dgm:pt>
    <dgm:pt modelId="{136DF0AA-1156-45C0-9044-3E4F4D80395D}" type="parTrans" cxnId="{3E6D171F-975B-4C22-B457-5D067B77707E}">
      <dgm:prSet/>
      <dgm:spPr/>
      <dgm:t>
        <a:bodyPr/>
        <a:lstStyle/>
        <a:p>
          <a:endParaRPr lang="ru-RU" sz="1800"/>
        </a:p>
      </dgm:t>
    </dgm:pt>
    <dgm:pt modelId="{80FD30E9-2EC3-4759-A5BE-CD39F2648A88}" type="sibTrans" cxnId="{3E6D171F-975B-4C22-B457-5D067B77707E}">
      <dgm:prSet/>
      <dgm:spPr/>
      <dgm:t>
        <a:bodyPr/>
        <a:lstStyle/>
        <a:p>
          <a:endParaRPr lang="ru-RU" sz="1800"/>
        </a:p>
      </dgm:t>
    </dgm:pt>
    <dgm:pt modelId="{1F36736D-B8C2-4A9A-A421-A5135AE02034}">
      <dgm:prSet custT="1"/>
      <dgm:spPr/>
      <dgm:t>
        <a:bodyPr/>
        <a:lstStyle/>
        <a:p>
          <a:pPr marL="0" indent="0"/>
          <a:r>
            <a:rPr lang="ru-RU" sz="1800" dirty="0" smtClean="0"/>
            <a:t>взаимосвязи между процессами,  подразделениями и </a:t>
          </a:r>
          <a:r>
            <a:rPr lang="ru-RU" sz="1800" dirty="0" err="1" smtClean="0"/>
            <a:t>должн</a:t>
          </a:r>
          <a:r>
            <a:rPr lang="ru-RU" sz="1800" dirty="0" smtClean="0"/>
            <a:t>. лицами; </a:t>
          </a:r>
          <a:endParaRPr lang="ru-RU" sz="1800" dirty="0"/>
        </a:p>
      </dgm:t>
    </dgm:pt>
    <dgm:pt modelId="{1D618453-E3A7-43E2-B340-7EE711E475CC}" type="parTrans" cxnId="{7C343ADB-CA68-40BF-AAA2-7F69BD79F92A}">
      <dgm:prSet/>
      <dgm:spPr/>
      <dgm:t>
        <a:bodyPr/>
        <a:lstStyle/>
        <a:p>
          <a:endParaRPr lang="ru-RU" sz="1800"/>
        </a:p>
      </dgm:t>
    </dgm:pt>
    <dgm:pt modelId="{C572E94E-FC9D-45DD-A83A-CEB6B98E64F4}" type="sibTrans" cxnId="{7C343ADB-CA68-40BF-AAA2-7F69BD79F92A}">
      <dgm:prSet/>
      <dgm:spPr/>
      <dgm:t>
        <a:bodyPr/>
        <a:lstStyle/>
        <a:p>
          <a:endParaRPr lang="ru-RU" sz="1800"/>
        </a:p>
      </dgm:t>
    </dgm:pt>
    <dgm:pt modelId="{74F1A303-CB85-43AB-ABE2-ED4617258EB8}">
      <dgm:prSet custT="1"/>
      <dgm:spPr/>
      <dgm:t>
        <a:bodyPr/>
        <a:lstStyle/>
        <a:p>
          <a:pPr marL="0" indent="0"/>
          <a:r>
            <a:rPr lang="ru-RU" sz="1800" dirty="0" smtClean="0"/>
            <a:t>культура организации; </a:t>
          </a:r>
          <a:endParaRPr lang="ru-RU" sz="1800" dirty="0"/>
        </a:p>
      </dgm:t>
    </dgm:pt>
    <dgm:pt modelId="{1B9FCDB0-06AF-4439-9989-5868BA8D2B6B}" type="parTrans" cxnId="{27A9D99D-6D9C-4FE4-AC72-9B6518299A71}">
      <dgm:prSet/>
      <dgm:spPr/>
      <dgm:t>
        <a:bodyPr/>
        <a:lstStyle/>
        <a:p>
          <a:endParaRPr lang="ru-RU" sz="1800"/>
        </a:p>
      </dgm:t>
    </dgm:pt>
    <dgm:pt modelId="{EFEC83CC-634C-4EA8-A321-4536B7A87AA0}" type="sibTrans" cxnId="{27A9D99D-6D9C-4FE4-AC72-9B6518299A71}">
      <dgm:prSet/>
      <dgm:spPr/>
      <dgm:t>
        <a:bodyPr/>
        <a:lstStyle/>
        <a:p>
          <a:endParaRPr lang="ru-RU" sz="1800"/>
        </a:p>
      </dgm:t>
    </dgm:pt>
    <dgm:pt modelId="{8588FE99-B074-4D34-A1A7-F84F1B519BC6}">
      <dgm:prSet custT="1"/>
      <dgm:spPr/>
      <dgm:t>
        <a:bodyPr/>
        <a:lstStyle/>
        <a:p>
          <a:pPr marL="0" indent="0"/>
          <a:r>
            <a:rPr lang="ru-RU" sz="1800" dirty="0" smtClean="0"/>
            <a:t>документация (стандарты, регламенты, руководства, положения, инструкции, отчеты, журналы, протоколы, акты и т.п.); </a:t>
          </a:r>
          <a:endParaRPr lang="ru-RU" sz="1800" dirty="0"/>
        </a:p>
      </dgm:t>
    </dgm:pt>
    <dgm:pt modelId="{8EDCE18B-7B14-417B-A419-B60D6EAA5DD4}" type="parTrans" cxnId="{8B9CF369-A30D-44E9-A7B2-1F8653951595}">
      <dgm:prSet/>
      <dgm:spPr/>
      <dgm:t>
        <a:bodyPr/>
        <a:lstStyle/>
        <a:p>
          <a:endParaRPr lang="ru-RU" sz="1800"/>
        </a:p>
      </dgm:t>
    </dgm:pt>
    <dgm:pt modelId="{E62ED65E-59EB-4074-B910-30BB3D8157C8}" type="sibTrans" cxnId="{8B9CF369-A30D-44E9-A7B2-1F8653951595}">
      <dgm:prSet/>
      <dgm:spPr/>
      <dgm:t>
        <a:bodyPr/>
        <a:lstStyle/>
        <a:p>
          <a:endParaRPr lang="ru-RU" sz="1800"/>
        </a:p>
      </dgm:t>
    </dgm:pt>
    <dgm:pt modelId="{FD9554BB-D309-41D7-94A3-23085A58F181}">
      <dgm:prSet custT="1"/>
      <dgm:spPr/>
      <dgm:t>
        <a:bodyPr/>
        <a:lstStyle/>
        <a:p>
          <a:pPr marL="0" indent="0"/>
          <a:r>
            <a:rPr lang="ru-RU" sz="1800" dirty="0" smtClean="0"/>
            <a:t>содержание и порядок оформления договорных отношений; др.</a:t>
          </a:r>
          <a:endParaRPr lang="ru-RU" sz="1800" dirty="0"/>
        </a:p>
      </dgm:t>
    </dgm:pt>
    <dgm:pt modelId="{C2BBF08A-4103-45FC-8091-980EAB910072}" type="parTrans" cxnId="{C54E2BC1-029B-4E0D-B49A-A2B85F9D44B6}">
      <dgm:prSet/>
      <dgm:spPr/>
      <dgm:t>
        <a:bodyPr/>
        <a:lstStyle/>
        <a:p>
          <a:endParaRPr lang="ru-RU" sz="1800"/>
        </a:p>
      </dgm:t>
    </dgm:pt>
    <dgm:pt modelId="{A245AD5E-022B-4D00-9132-B9CDB031C6EB}" type="sibTrans" cxnId="{C54E2BC1-029B-4E0D-B49A-A2B85F9D44B6}">
      <dgm:prSet/>
      <dgm:spPr/>
      <dgm:t>
        <a:bodyPr/>
        <a:lstStyle/>
        <a:p>
          <a:endParaRPr lang="ru-RU" sz="1800"/>
        </a:p>
      </dgm:t>
    </dgm:pt>
    <dgm:pt modelId="{31341732-B912-4236-AA6E-EDB350CE8AFB}">
      <dgm:prSet custT="1"/>
      <dgm:spPr/>
      <dgm:t>
        <a:bodyPr/>
        <a:lstStyle/>
        <a:p>
          <a:pPr marL="0" indent="0"/>
          <a:r>
            <a:rPr lang="ru-RU" sz="1800" dirty="0" smtClean="0"/>
            <a:t>организационно-штатная структура; </a:t>
          </a:r>
          <a:endParaRPr lang="ru-RU" sz="1800" dirty="0"/>
        </a:p>
      </dgm:t>
    </dgm:pt>
    <dgm:pt modelId="{06FAAD01-5FEC-4A82-B47F-73986E3DA5BA}" type="sibTrans" cxnId="{8AC60490-F0BF-431F-A237-1CC2422EFF54}">
      <dgm:prSet/>
      <dgm:spPr/>
      <dgm:t>
        <a:bodyPr/>
        <a:lstStyle/>
        <a:p>
          <a:endParaRPr lang="ru-RU" sz="1800"/>
        </a:p>
      </dgm:t>
    </dgm:pt>
    <dgm:pt modelId="{96E79FBB-AAB9-4FEC-A9C8-18EB1DEB94BC}" type="parTrans" cxnId="{8AC60490-F0BF-431F-A237-1CC2422EFF54}">
      <dgm:prSet/>
      <dgm:spPr/>
      <dgm:t>
        <a:bodyPr/>
        <a:lstStyle/>
        <a:p>
          <a:endParaRPr lang="ru-RU" sz="1800"/>
        </a:p>
      </dgm:t>
    </dgm:pt>
    <dgm:pt modelId="{0BA030A8-E993-47F3-8381-FA76A6ADF330}" type="pres">
      <dgm:prSet presAssocID="{B8A1220A-4E12-48BB-AEC2-6577B458F6E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43FAEA-2709-418B-AED6-98F5C74C2160}" type="pres">
      <dgm:prSet presAssocID="{885E2C5E-6D23-4A1F-A0A6-7881B0D8A42D}" presName="parentLin" presStyleCnt="0"/>
      <dgm:spPr/>
    </dgm:pt>
    <dgm:pt modelId="{48ABA0EE-7645-415C-9ACB-226A43D1C39C}" type="pres">
      <dgm:prSet presAssocID="{885E2C5E-6D23-4A1F-A0A6-7881B0D8A42D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50F5E9B6-A58B-4187-BE9E-1A43C0CE7FDB}" type="pres">
      <dgm:prSet presAssocID="{885E2C5E-6D23-4A1F-A0A6-7881B0D8A42D}" presName="parentText" presStyleLbl="node1" presStyleIdx="0" presStyleCnt="1" custScaleY="3191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1D6580-1CF7-466B-B976-BA73DC711634}" type="pres">
      <dgm:prSet presAssocID="{885E2C5E-6D23-4A1F-A0A6-7881B0D8A42D}" presName="negativeSpace" presStyleCnt="0"/>
      <dgm:spPr/>
    </dgm:pt>
    <dgm:pt modelId="{9EAB7D37-D8C4-4B44-9C11-24325768449B}" type="pres">
      <dgm:prSet presAssocID="{885E2C5E-6D23-4A1F-A0A6-7881B0D8A42D}" presName="childText" presStyleLbl="conFgAcc1" presStyleIdx="0" presStyleCnt="1" custScaleY="108717" custLinFactY="-340" custLinFactNeighborX="-833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37C218-D5B6-40BA-B6E8-BE63CCEB9A6C}" type="presOf" srcId="{2A671BC4-486B-41E9-BA6A-641884B837D2}" destId="{9EAB7D37-D8C4-4B44-9C11-24325768449B}" srcOrd="0" destOrd="0" presId="urn:microsoft.com/office/officeart/2005/8/layout/list1"/>
    <dgm:cxn modelId="{27A9D99D-6D9C-4FE4-AC72-9B6518299A71}" srcId="{885E2C5E-6D23-4A1F-A0A6-7881B0D8A42D}" destId="{74F1A303-CB85-43AB-ABE2-ED4617258EB8}" srcOrd="10" destOrd="0" parTransId="{1B9FCDB0-06AF-4439-9989-5868BA8D2B6B}" sibTransId="{EFEC83CC-634C-4EA8-A321-4536B7A87AA0}"/>
    <dgm:cxn modelId="{C54E2BC1-029B-4E0D-B49A-A2B85F9D44B6}" srcId="{885E2C5E-6D23-4A1F-A0A6-7881B0D8A42D}" destId="{FD9554BB-D309-41D7-94A3-23085A58F181}" srcOrd="12" destOrd="0" parTransId="{C2BBF08A-4103-45FC-8091-980EAB910072}" sibTransId="{A245AD5E-022B-4D00-9132-B9CDB031C6EB}"/>
    <dgm:cxn modelId="{7FAD07D6-B008-4439-89F6-CF4136E2DEEE}" type="presOf" srcId="{BDFCF12A-013A-47D9-9AEC-6C1AAB70BE25}" destId="{9EAB7D37-D8C4-4B44-9C11-24325768449B}" srcOrd="0" destOrd="6" presId="urn:microsoft.com/office/officeart/2005/8/layout/list1"/>
    <dgm:cxn modelId="{7C343ADB-CA68-40BF-AAA2-7F69BD79F92A}" srcId="{885E2C5E-6D23-4A1F-A0A6-7881B0D8A42D}" destId="{1F36736D-B8C2-4A9A-A421-A5135AE02034}" srcOrd="9" destOrd="0" parTransId="{1D618453-E3A7-43E2-B340-7EE711E475CC}" sibTransId="{C572E94E-FC9D-45DD-A83A-CEB6B98E64F4}"/>
    <dgm:cxn modelId="{6B120AA7-8610-4806-A2CB-E021FBCC98A5}" srcId="{885E2C5E-6D23-4A1F-A0A6-7881B0D8A42D}" destId="{BDFCF12A-013A-47D9-9AEC-6C1AAB70BE25}" srcOrd="6" destOrd="0" parTransId="{FCD1A393-8FCD-4CCD-9187-6D8FC3E564E1}" sibTransId="{BB88119C-B7EB-4A14-8118-8E75A8A61BB4}"/>
    <dgm:cxn modelId="{971EED6E-B2C1-4E89-B7CB-0F3482A8BC25}" type="presOf" srcId="{885E2C5E-6D23-4A1F-A0A6-7881B0D8A42D}" destId="{48ABA0EE-7645-415C-9ACB-226A43D1C39C}" srcOrd="0" destOrd="0" presId="urn:microsoft.com/office/officeart/2005/8/layout/list1"/>
    <dgm:cxn modelId="{3E6D171F-975B-4C22-B457-5D067B77707E}" srcId="{885E2C5E-6D23-4A1F-A0A6-7881B0D8A42D}" destId="{4CCCD642-19C0-4D52-B265-54BB9824567F}" srcOrd="8" destOrd="0" parTransId="{136DF0AA-1156-45C0-9044-3E4F4D80395D}" sibTransId="{80FD30E9-2EC3-4759-A5BE-CD39F2648A88}"/>
    <dgm:cxn modelId="{8607BCE4-C6A9-4AD2-AC74-080F6BBFE250}" type="presOf" srcId="{432C33F4-2740-4EBE-BDA5-A15CD47BF475}" destId="{9EAB7D37-D8C4-4B44-9C11-24325768449B}" srcOrd="0" destOrd="5" presId="urn:microsoft.com/office/officeart/2005/8/layout/list1"/>
    <dgm:cxn modelId="{6A87F9D9-5E3D-4C9B-BA4E-490DAA3944FC}" type="presOf" srcId="{B8A1220A-4E12-48BB-AEC2-6577B458F6ED}" destId="{0BA030A8-E993-47F3-8381-FA76A6ADF330}" srcOrd="0" destOrd="0" presId="urn:microsoft.com/office/officeart/2005/8/layout/list1"/>
    <dgm:cxn modelId="{3BFE4323-7513-459B-A70B-48B8683ED678}" srcId="{885E2C5E-6D23-4A1F-A0A6-7881B0D8A42D}" destId="{432C33F4-2740-4EBE-BDA5-A15CD47BF475}" srcOrd="5" destOrd="0" parTransId="{F42EF7A4-B54E-486F-BFBD-C5846C8C961E}" sibTransId="{2A3CAF66-95A6-4A2A-A2EC-55F05A5A00A0}"/>
    <dgm:cxn modelId="{666B4876-4033-4577-868B-D347EAED2C20}" type="presOf" srcId="{1F36736D-B8C2-4A9A-A421-A5135AE02034}" destId="{9EAB7D37-D8C4-4B44-9C11-24325768449B}" srcOrd="0" destOrd="9" presId="urn:microsoft.com/office/officeart/2005/8/layout/list1"/>
    <dgm:cxn modelId="{795B2A3B-3AE9-40A0-87DC-9CA10F7F1390}" srcId="{885E2C5E-6D23-4A1F-A0A6-7881B0D8A42D}" destId="{2A671BC4-486B-41E9-BA6A-641884B837D2}" srcOrd="0" destOrd="0" parTransId="{7E2263E6-BA81-44E4-8E09-75C7E8946114}" sibTransId="{598885EC-3ADB-48EC-B2F8-0B4FC037DF79}"/>
    <dgm:cxn modelId="{47C70334-3146-4C43-A06D-3A042D23059F}" type="presOf" srcId="{D2EF43AA-AF2A-48B4-B0FE-A5CB2AF18576}" destId="{9EAB7D37-D8C4-4B44-9C11-24325768449B}" srcOrd="0" destOrd="7" presId="urn:microsoft.com/office/officeart/2005/8/layout/list1"/>
    <dgm:cxn modelId="{C87ABC00-2998-46F8-AD6A-871BCE43CB59}" srcId="{885E2C5E-6D23-4A1F-A0A6-7881B0D8A42D}" destId="{11D27F8C-F41D-42DE-95C4-0FC016C35314}" srcOrd="2" destOrd="0" parTransId="{B4423298-A09F-47FD-BC7C-B7323A2BE41B}" sibTransId="{6C6F661F-CABF-45DC-B5E4-72F905EA9796}"/>
    <dgm:cxn modelId="{FE88FB74-0F0F-4D52-A28A-0217BAFAE85C}" srcId="{B8A1220A-4E12-48BB-AEC2-6577B458F6ED}" destId="{885E2C5E-6D23-4A1F-A0A6-7881B0D8A42D}" srcOrd="0" destOrd="0" parTransId="{04D0F3E3-3713-458D-BA08-D96F0292931C}" sibTransId="{8B722762-62C7-4A9F-998F-C6BEAF5E820C}"/>
    <dgm:cxn modelId="{21243A81-1746-4964-95B2-5731D99608C0}" srcId="{885E2C5E-6D23-4A1F-A0A6-7881B0D8A42D}" destId="{4A32986E-F391-474F-B27F-D41EC5894DF9}" srcOrd="4" destOrd="0" parTransId="{CE8BCD9D-8A0C-4CB4-932F-81CB4F6F6D8D}" sibTransId="{D9BE7705-EAC9-41D8-9883-B21F4630FB82}"/>
    <dgm:cxn modelId="{6DAEAA6E-E698-453E-8BFD-5DBD56BD3B28}" type="presOf" srcId="{74F1A303-CB85-43AB-ABE2-ED4617258EB8}" destId="{9EAB7D37-D8C4-4B44-9C11-24325768449B}" srcOrd="0" destOrd="10" presId="urn:microsoft.com/office/officeart/2005/8/layout/list1"/>
    <dgm:cxn modelId="{A98228CF-CA7D-4706-AE84-BC6699E2B9D1}" srcId="{885E2C5E-6D23-4A1F-A0A6-7881B0D8A42D}" destId="{D2EF43AA-AF2A-48B4-B0FE-A5CB2AF18576}" srcOrd="7" destOrd="0" parTransId="{D5867A50-7D24-463D-866D-E153557AFD3F}" sibTransId="{1C5C9A01-2755-4E03-81BC-37EC72F38FA4}"/>
    <dgm:cxn modelId="{30E39ECE-B8C2-4D1D-97F0-E241798807F5}" type="presOf" srcId="{CA599CA8-80D3-4DDB-9E5A-8EB67ABEC267}" destId="{9EAB7D37-D8C4-4B44-9C11-24325768449B}" srcOrd="0" destOrd="3" presId="urn:microsoft.com/office/officeart/2005/8/layout/list1"/>
    <dgm:cxn modelId="{91E214EF-7CA7-4ED9-861C-536F35EAA37C}" srcId="{885E2C5E-6D23-4A1F-A0A6-7881B0D8A42D}" destId="{CA599CA8-80D3-4DDB-9E5A-8EB67ABEC267}" srcOrd="3" destOrd="0" parTransId="{81F45AA8-20CA-444D-BA95-2F1F793034F9}" sibTransId="{95CB7769-C1DE-4D64-91AF-897B8FF5B60C}"/>
    <dgm:cxn modelId="{79971E44-F46B-454A-B82C-5E73BFDBE532}" type="presOf" srcId="{FD9554BB-D309-41D7-94A3-23085A58F181}" destId="{9EAB7D37-D8C4-4B44-9C11-24325768449B}" srcOrd="0" destOrd="12" presId="urn:microsoft.com/office/officeart/2005/8/layout/list1"/>
    <dgm:cxn modelId="{2721F58F-B5BA-4F03-B833-BE4E0A1624B5}" type="presOf" srcId="{31341732-B912-4236-AA6E-EDB350CE8AFB}" destId="{9EAB7D37-D8C4-4B44-9C11-24325768449B}" srcOrd="0" destOrd="1" presId="urn:microsoft.com/office/officeart/2005/8/layout/list1"/>
    <dgm:cxn modelId="{C2205E60-2323-4CB5-898B-C95B7A42E3EE}" type="presOf" srcId="{885E2C5E-6D23-4A1F-A0A6-7881B0D8A42D}" destId="{50F5E9B6-A58B-4187-BE9E-1A43C0CE7FDB}" srcOrd="1" destOrd="0" presId="urn:microsoft.com/office/officeart/2005/8/layout/list1"/>
    <dgm:cxn modelId="{4BC62603-7C4C-4B46-8D7A-3917706A22C0}" type="presOf" srcId="{4CCCD642-19C0-4D52-B265-54BB9824567F}" destId="{9EAB7D37-D8C4-4B44-9C11-24325768449B}" srcOrd="0" destOrd="8" presId="urn:microsoft.com/office/officeart/2005/8/layout/list1"/>
    <dgm:cxn modelId="{8B9CF369-A30D-44E9-A7B2-1F8653951595}" srcId="{885E2C5E-6D23-4A1F-A0A6-7881B0D8A42D}" destId="{8588FE99-B074-4D34-A1A7-F84F1B519BC6}" srcOrd="11" destOrd="0" parTransId="{8EDCE18B-7B14-417B-A419-B60D6EAA5DD4}" sibTransId="{E62ED65E-59EB-4074-B910-30BB3D8157C8}"/>
    <dgm:cxn modelId="{25CB796A-8C00-4FC7-B64E-232693BB0B93}" type="presOf" srcId="{4A32986E-F391-474F-B27F-D41EC5894DF9}" destId="{9EAB7D37-D8C4-4B44-9C11-24325768449B}" srcOrd="0" destOrd="4" presId="urn:microsoft.com/office/officeart/2005/8/layout/list1"/>
    <dgm:cxn modelId="{1BC6CE58-AFF1-41BC-A102-CBB55EAE98CA}" type="presOf" srcId="{11D27F8C-F41D-42DE-95C4-0FC016C35314}" destId="{9EAB7D37-D8C4-4B44-9C11-24325768449B}" srcOrd="0" destOrd="2" presId="urn:microsoft.com/office/officeart/2005/8/layout/list1"/>
    <dgm:cxn modelId="{D67A6CBC-65B9-4A60-A75D-1594E06CCE9A}" type="presOf" srcId="{8588FE99-B074-4D34-A1A7-F84F1B519BC6}" destId="{9EAB7D37-D8C4-4B44-9C11-24325768449B}" srcOrd="0" destOrd="11" presId="urn:microsoft.com/office/officeart/2005/8/layout/list1"/>
    <dgm:cxn modelId="{8AC60490-F0BF-431F-A237-1CC2422EFF54}" srcId="{885E2C5E-6D23-4A1F-A0A6-7881B0D8A42D}" destId="{31341732-B912-4236-AA6E-EDB350CE8AFB}" srcOrd="1" destOrd="0" parTransId="{96E79FBB-AAB9-4FEC-A9C8-18EB1DEB94BC}" sibTransId="{06FAAD01-5FEC-4A82-B47F-73986E3DA5BA}"/>
    <dgm:cxn modelId="{F677F74E-7F66-455D-8062-43095E4B5D38}" type="presParOf" srcId="{0BA030A8-E993-47F3-8381-FA76A6ADF330}" destId="{0743FAEA-2709-418B-AED6-98F5C74C2160}" srcOrd="0" destOrd="0" presId="urn:microsoft.com/office/officeart/2005/8/layout/list1"/>
    <dgm:cxn modelId="{CBF807AA-FA0D-419D-99FE-6D462D8FDFB8}" type="presParOf" srcId="{0743FAEA-2709-418B-AED6-98F5C74C2160}" destId="{48ABA0EE-7645-415C-9ACB-226A43D1C39C}" srcOrd="0" destOrd="0" presId="urn:microsoft.com/office/officeart/2005/8/layout/list1"/>
    <dgm:cxn modelId="{790868B6-7901-4F4A-9E3D-E2455170E242}" type="presParOf" srcId="{0743FAEA-2709-418B-AED6-98F5C74C2160}" destId="{50F5E9B6-A58B-4187-BE9E-1A43C0CE7FDB}" srcOrd="1" destOrd="0" presId="urn:microsoft.com/office/officeart/2005/8/layout/list1"/>
    <dgm:cxn modelId="{C6938F79-AA67-4E73-970B-C4F2E78B482E}" type="presParOf" srcId="{0BA030A8-E993-47F3-8381-FA76A6ADF330}" destId="{371D6580-1CF7-466B-B976-BA73DC711634}" srcOrd="1" destOrd="0" presId="urn:microsoft.com/office/officeart/2005/8/layout/list1"/>
    <dgm:cxn modelId="{1B65DC48-F5DB-4823-99B2-74DE93FF112D}" type="presParOf" srcId="{0BA030A8-E993-47F3-8381-FA76A6ADF330}" destId="{9EAB7D37-D8C4-4B44-9C11-24325768449B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8A9FDED-805F-480D-8BEA-A9BCBD42794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56855E-FFAD-4364-A6A4-54998E41F702}">
      <dgm:prSet phldrT="[Текст]" custT="1"/>
      <dgm:spPr/>
      <dgm:t>
        <a:bodyPr/>
        <a:lstStyle/>
        <a:p>
          <a:r>
            <a:rPr lang="ru-RU" sz="1600" dirty="0" smtClean="0"/>
            <a:t>Заинтересованные стороны:</a:t>
          </a:r>
          <a:endParaRPr lang="ru-RU" sz="1600" dirty="0"/>
        </a:p>
      </dgm:t>
    </dgm:pt>
    <dgm:pt modelId="{2AE28915-5C27-49D3-9CA8-FC573BD11226}" type="parTrans" cxnId="{50CA77D5-31A9-4251-8573-C9CBEC370124}">
      <dgm:prSet/>
      <dgm:spPr/>
      <dgm:t>
        <a:bodyPr/>
        <a:lstStyle/>
        <a:p>
          <a:endParaRPr lang="ru-RU" sz="1600"/>
        </a:p>
      </dgm:t>
    </dgm:pt>
    <dgm:pt modelId="{174F86FE-F4E8-4613-B233-70333A31FB00}" type="sibTrans" cxnId="{50CA77D5-31A9-4251-8573-C9CBEC370124}">
      <dgm:prSet/>
      <dgm:spPr/>
      <dgm:t>
        <a:bodyPr/>
        <a:lstStyle/>
        <a:p>
          <a:endParaRPr lang="ru-RU" sz="1600"/>
        </a:p>
      </dgm:t>
    </dgm:pt>
    <dgm:pt modelId="{5DC47607-1A4F-497D-960C-78B439BFD7B0}">
      <dgm:prSet phldrT="[Текст]" custT="1"/>
      <dgm:spPr/>
      <dgm:t>
        <a:bodyPr/>
        <a:lstStyle/>
        <a:p>
          <a:r>
            <a:rPr lang="ru-RU" sz="1600" dirty="0" smtClean="0"/>
            <a:t>потребители, </a:t>
          </a:r>
          <a:endParaRPr lang="ru-RU" sz="1600" dirty="0"/>
        </a:p>
      </dgm:t>
    </dgm:pt>
    <dgm:pt modelId="{9530878A-7FA6-44B0-B0EC-4C4984E00D9E}" type="sibTrans" cxnId="{86E578C1-234E-44BE-8DC5-2E5C55A37CD1}">
      <dgm:prSet/>
      <dgm:spPr/>
      <dgm:t>
        <a:bodyPr/>
        <a:lstStyle/>
        <a:p>
          <a:endParaRPr lang="ru-RU" sz="1600"/>
        </a:p>
      </dgm:t>
    </dgm:pt>
    <dgm:pt modelId="{0371A60F-DBEB-4A34-9FA1-8C8AFD8830CA}" type="parTrans" cxnId="{86E578C1-234E-44BE-8DC5-2E5C55A37CD1}">
      <dgm:prSet custT="1"/>
      <dgm:spPr/>
      <dgm:t>
        <a:bodyPr/>
        <a:lstStyle/>
        <a:p>
          <a:endParaRPr lang="ru-RU" sz="1600"/>
        </a:p>
      </dgm:t>
    </dgm:pt>
    <dgm:pt modelId="{88D18ED8-D57A-40E0-ACB1-59E9835C0D2E}">
      <dgm:prSet phldrT="[Текст]" custT="1"/>
      <dgm:spPr/>
      <dgm:t>
        <a:bodyPr/>
        <a:lstStyle/>
        <a:p>
          <a:r>
            <a:rPr lang="ru-RU" sz="1600" dirty="0" smtClean="0"/>
            <a:t>владельцы (учредители) организации, </a:t>
          </a:r>
          <a:endParaRPr lang="ru-RU" sz="1600" dirty="0"/>
        </a:p>
      </dgm:t>
    </dgm:pt>
    <dgm:pt modelId="{C718A3B8-CDF1-43F0-AF76-FF376B7F9417}" type="parTrans" cxnId="{7D49F5A8-D379-4664-85EE-75C14DB6CC16}">
      <dgm:prSet custT="1"/>
      <dgm:spPr/>
      <dgm:t>
        <a:bodyPr/>
        <a:lstStyle/>
        <a:p>
          <a:endParaRPr lang="ru-RU" sz="1600"/>
        </a:p>
      </dgm:t>
    </dgm:pt>
    <dgm:pt modelId="{2A78E04B-F73C-464E-853E-B2E51A94CB40}" type="sibTrans" cxnId="{7D49F5A8-D379-4664-85EE-75C14DB6CC16}">
      <dgm:prSet/>
      <dgm:spPr/>
      <dgm:t>
        <a:bodyPr/>
        <a:lstStyle/>
        <a:p>
          <a:endParaRPr lang="ru-RU" sz="1600"/>
        </a:p>
      </dgm:t>
    </dgm:pt>
    <dgm:pt modelId="{3EB954CC-3E52-4498-BAE0-C35068FA2EB6}">
      <dgm:prSet phldrT="[Текст]" custT="1"/>
      <dgm:spPr/>
      <dgm:t>
        <a:bodyPr/>
        <a:lstStyle/>
        <a:p>
          <a:r>
            <a:rPr lang="ru-RU" sz="1600" dirty="0" smtClean="0"/>
            <a:t>работники в организации, </a:t>
          </a:r>
          <a:endParaRPr lang="ru-RU" sz="1600" dirty="0"/>
        </a:p>
      </dgm:t>
    </dgm:pt>
    <dgm:pt modelId="{F9180441-9443-4414-AB10-4FE8F639E3FE}" type="parTrans" cxnId="{69FC382D-33F8-4D32-973D-3839D3754B04}">
      <dgm:prSet custT="1"/>
      <dgm:spPr/>
      <dgm:t>
        <a:bodyPr/>
        <a:lstStyle/>
        <a:p>
          <a:endParaRPr lang="ru-RU" sz="1600"/>
        </a:p>
      </dgm:t>
    </dgm:pt>
    <dgm:pt modelId="{4150D33F-CF06-4910-B081-F8C42AAB2156}" type="sibTrans" cxnId="{69FC382D-33F8-4D32-973D-3839D3754B04}">
      <dgm:prSet/>
      <dgm:spPr/>
      <dgm:t>
        <a:bodyPr/>
        <a:lstStyle/>
        <a:p>
          <a:endParaRPr lang="ru-RU" sz="1600"/>
        </a:p>
      </dgm:t>
    </dgm:pt>
    <dgm:pt modelId="{603CECBF-31BE-4676-A2AA-3D7AE086E553}">
      <dgm:prSet phldrT="[Текст]" custT="1"/>
      <dgm:spPr/>
      <dgm:t>
        <a:bodyPr/>
        <a:lstStyle/>
        <a:p>
          <a:r>
            <a:rPr lang="ru-RU" sz="1600" dirty="0" smtClean="0"/>
            <a:t>поставщики, </a:t>
          </a:r>
          <a:endParaRPr lang="ru-RU" sz="1600" dirty="0"/>
        </a:p>
      </dgm:t>
    </dgm:pt>
    <dgm:pt modelId="{ABC8F72E-5ACF-4CCB-9645-D18798CEEBC9}" type="parTrans" cxnId="{4CFA709E-B36F-4744-B89B-835BE231C68C}">
      <dgm:prSet custT="1"/>
      <dgm:spPr/>
      <dgm:t>
        <a:bodyPr/>
        <a:lstStyle/>
        <a:p>
          <a:endParaRPr lang="ru-RU" sz="1600"/>
        </a:p>
      </dgm:t>
    </dgm:pt>
    <dgm:pt modelId="{B5FE79EC-A313-42F3-B830-95CA764ECE94}" type="sibTrans" cxnId="{4CFA709E-B36F-4744-B89B-835BE231C68C}">
      <dgm:prSet/>
      <dgm:spPr/>
      <dgm:t>
        <a:bodyPr/>
        <a:lstStyle/>
        <a:p>
          <a:endParaRPr lang="ru-RU" sz="1600"/>
        </a:p>
      </dgm:t>
    </dgm:pt>
    <dgm:pt modelId="{2A3F8FA8-B7A8-473F-B613-5BB49D58ADC1}">
      <dgm:prSet phldrT="[Текст]" custT="1"/>
      <dgm:spPr/>
      <dgm:t>
        <a:bodyPr/>
        <a:lstStyle/>
        <a:p>
          <a:r>
            <a:rPr lang="ru-RU" sz="1600" dirty="0" smtClean="0"/>
            <a:t>банки, </a:t>
          </a:r>
          <a:endParaRPr lang="ru-RU" sz="1600" dirty="0"/>
        </a:p>
      </dgm:t>
    </dgm:pt>
    <dgm:pt modelId="{838D1098-1A5B-430D-8F5D-5D7CD5250338}" type="parTrans" cxnId="{71871B63-2954-422D-B688-A0EA1EB54E97}">
      <dgm:prSet custT="1"/>
      <dgm:spPr/>
      <dgm:t>
        <a:bodyPr/>
        <a:lstStyle/>
        <a:p>
          <a:endParaRPr lang="ru-RU" sz="1600"/>
        </a:p>
      </dgm:t>
    </dgm:pt>
    <dgm:pt modelId="{B8964CA6-DFE5-4D54-BF28-DFBD870768B4}" type="sibTrans" cxnId="{71871B63-2954-422D-B688-A0EA1EB54E97}">
      <dgm:prSet/>
      <dgm:spPr/>
      <dgm:t>
        <a:bodyPr/>
        <a:lstStyle/>
        <a:p>
          <a:endParaRPr lang="ru-RU" sz="1600"/>
        </a:p>
      </dgm:t>
    </dgm:pt>
    <dgm:pt modelId="{FB754238-8F1B-4C24-B353-43089920F0B1}">
      <dgm:prSet phldrT="[Текст]" custT="1"/>
      <dgm:spPr/>
      <dgm:t>
        <a:bodyPr/>
        <a:lstStyle/>
        <a:p>
          <a:r>
            <a:rPr lang="ru-RU" sz="1600" dirty="0" smtClean="0"/>
            <a:t>контрольные и регулирующие органы,</a:t>
          </a:r>
          <a:endParaRPr lang="ru-RU" sz="1600" dirty="0"/>
        </a:p>
      </dgm:t>
    </dgm:pt>
    <dgm:pt modelId="{34FD904E-8A71-4E29-B899-F9AB6C48A3E5}" type="parTrans" cxnId="{2DAD424D-611B-43A5-8A97-3028C4A12812}">
      <dgm:prSet custT="1"/>
      <dgm:spPr/>
      <dgm:t>
        <a:bodyPr/>
        <a:lstStyle/>
        <a:p>
          <a:endParaRPr lang="ru-RU" sz="1600"/>
        </a:p>
      </dgm:t>
    </dgm:pt>
    <dgm:pt modelId="{9E8239E6-6109-43EA-AF08-AF1351A4A7CC}" type="sibTrans" cxnId="{2DAD424D-611B-43A5-8A97-3028C4A12812}">
      <dgm:prSet/>
      <dgm:spPr/>
      <dgm:t>
        <a:bodyPr/>
        <a:lstStyle/>
        <a:p>
          <a:endParaRPr lang="ru-RU" sz="1600"/>
        </a:p>
      </dgm:t>
    </dgm:pt>
    <dgm:pt modelId="{8C934EC3-6393-4CE6-8887-4B768D8EE7F3}">
      <dgm:prSet phldrT="[Текст]" custT="1"/>
      <dgm:spPr/>
      <dgm:t>
        <a:bodyPr/>
        <a:lstStyle/>
        <a:p>
          <a:r>
            <a:rPr lang="ru-RU" sz="1600" dirty="0" smtClean="0"/>
            <a:t>союзы, </a:t>
          </a:r>
          <a:endParaRPr lang="ru-RU" sz="1600" dirty="0"/>
        </a:p>
      </dgm:t>
    </dgm:pt>
    <dgm:pt modelId="{F2D933FD-B3B7-42C1-B133-CD29AA75D5AA}" type="parTrans" cxnId="{6EEF585D-CC10-4DDB-9EEC-09614DB1D20A}">
      <dgm:prSet custT="1"/>
      <dgm:spPr/>
      <dgm:t>
        <a:bodyPr/>
        <a:lstStyle/>
        <a:p>
          <a:endParaRPr lang="ru-RU" sz="1600"/>
        </a:p>
      </dgm:t>
    </dgm:pt>
    <dgm:pt modelId="{4BB1B4F2-83C1-4E00-8F27-C577506FFD9C}" type="sibTrans" cxnId="{6EEF585D-CC10-4DDB-9EEC-09614DB1D20A}">
      <dgm:prSet/>
      <dgm:spPr/>
      <dgm:t>
        <a:bodyPr/>
        <a:lstStyle/>
        <a:p>
          <a:endParaRPr lang="ru-RU" sz="1600"/>
        </a:p>
      </dgm:t>
    </dgm:pt>
    <dgm:pt modelId="{2C547431-0238-4DE4-860D-78AFC17534E6}">
      <dgm:prSet phldrT="[Текст]" custT="1"/>
      <dgm:spPr/>
      <dgm:t>
        <a:bodyPr/>
        <a:lstStyle/>
        <a:p>
          <a:r>
            <a:rPr lang="ru-RU" sz="1600" dirty="0" smtClean="0"/>
            <a:t>партнеры или сообщество, которое может включать конкурентов.</a:t>
          </a:r>
          <a:endParaRPr lang="ru-RU" sz="1600" dirty="0"/>
        </a:p>
      </dgm:t>
    </dgm:pt>
    <dgm:pt modelId="{687FCB6B-E2B8-4097-9751-DD56278EF261}" type="parTrans" cxnId="{BAF29E52-2A89-4ACF-BABA-4EF4ABA7F9FF}">
      <dgm:prSet custT="1"/>
      <dgm:spPr/>
      <dgm:t>
        <a:bodyPr/>
        <a:lstStyle/>
        <a:p>
          <a:endParaRPr lang="ru-RU" sz="1600"/>
        </a:p>
      </dgm:t>
    </dgm:pt>
    <dgm:pt modelId="{3CA158AB-0D2D-493E-846E-878589F48B03}" type="sibTrans" cxnId="{BAF29E52-2A89-4ACF-BABA-4EF4ABA7F9FF}">
      <dgm:prSet/>
      <dgm:spPr/>
      <dgm:t>
        <a:bodyPr/>
        <a:lstStyle/>
        <a:p>
          <a:endParaRPr lang="ru-RU" sz="1600"/>
        </a:p>
      </dgm:t>
    </dgm:pt>
    <dgm:pt modelId="{9844C083-2392-494B-84F1-E159744EF93E}" type="pres">
      <dgm:prSet presAssocID="{B8A9FDED-805F-480D-8BEA-A9BCBD42794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A49A88-7C5C-4B8A-9FA7-2E0DA4B806EF}" type="pres">
      <dgm:prSet presAssocID="{0C56855E-FFAD-4364-A6A4-54998E41F702}" presName="parentText" presStyleLbl="node1" presStyleIdx="0" presStyleCnt="1" custLinFactNeighborX="917" custLinFactNeighborY="11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0585F6-D861-4FB5-988A-8B8210DBC265}" type="pres">
      <dgm:prSet presAssocID="{0C56855E-FFAD-4364-A6A4-54998E41F702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9AA402-65DC-4466-8DD6-6F799A115AEC}" type="presOf" srcId="{88D18ED8-D57A-40E0-ACB1-59E9835C0D2E}" destId="{E90585F6-D861-4FB5-988A-8B8210DBC265}" srcOrd="0" destOrd="1" presId="urn:microsoft.com/office/officeart/2005/8/layout/vList2"/>
    <dgm:cxn modelId="{7D49F5A8-D379-4664-85EE-75C14DB6CC16}" srcId="{0C56855E-FFAD-4364-A6A4-54998E41F702}" destId="{88D18ED8-D57A-40E0-ACB1-59E9835C0D2E}" srcOrd="1" destOrd="0" parTransId="{C718A3B8-CDF1-43F0-AF76-FF376B7F9417}" sibTransId="{2A78E04B-F73C-464E-853E-B2E51A94CB40}"/>
    <dgm:cxn modelId="{9E7B68D1-0C66-44D3-A047-51CD7B7BE863}" type="presOf" srcId="{3EB954CC-3E52-4498-BAE0-C35068FA2EB6}" destId="{E90585F6-D861-4FB5-988A-8B8210DBC265}" srcOrd="0" destOrd="2" presId="urn:microsoft.com/office/officeart/2005/8/layout/vList2"/>
    <dgm:cxn modelId="{DA7E402B-6367-4BCC-B856-3A40E2A4D676}" type="presOf" srcId="{0C56855E-FFAD-4364-A6A4-54998E41F702}" destId="{33A49A88-7C5C-4B8A-9FA7-2E0DA4B806EF}" srcOrd="0" destOrd="0" presId="urn:microsoft.com/office/officeart/2005/8/layout/vList2"/>
    <dgm:cxn modelId="{5A870FB2-3AE8-41FF-AEBE-01CF89206137}" type="presOf" srcId="{FB754238-8F1B-4C24-B353-43089920F0B1}" destId="{E90585F6-D861-4FB5-988A-8B8210DBC265}" srcOrd="0" destOrd="5" presId="urn:microsoft.com/office/officeart/2005/8/layout/vList2"/>
    <dgm:cxn modelId="{949F3FAA-D205-4075-B991-902EF41281D9}" type="presOf" srcId="{5DC47607-1A4F-497D-960C-78B439BFD7B0}" destId="{E90585F6-D861-4FB5-988A-8B8210DBC265}" srcOrd="0" destOrd="0" presId="urn:microsoft.com/office/officeart/2005/8/layout/vList2"/>
    <dgm:cxn modelId="{86E578C1-234E-44BE-8DC5-2E5C55A37CD1}" srcId="{0C56855E-FFAD-4364-A6A4-54998E41F702}" destId="{5DC47607-1A4F-497D-960C-78B439BFD7B0}" srcOrd="0" destOrd="0" parTransId="{0371A60F-DBEB-4A34-9FA1-8C8AFD8830CA}" sibTransId="{9530878A-7FA6-44B0-B0EC-4C4984E00D9E}"/>
    <dgm:cxn modelId="{50CA77D5-31A9-4251-8573-C9CBEC370124}" srcId="{B8A9FDED-805F-480D-8BEA-A9BCBD427949}" destId="{0C56855E-FFAD-4364-A6A4-54998E41F702}" srcOrd="0" destOrd="0" parTransId="{2AE28915-5C27-49D3-9CA8-FC573BD11226}" sibTransId="{174F86FE-F4E8-4613-B233-70333A31FB00}"/>
    <dgm:cxn modelId="{D00CF25D-92FA-41F5-AAEA-57460C0E05DE}" type="presOf" srcId="{2C547431-0238-4DE4-860D-78AFC17534E6}" destId="{E90585F6-D861-4FB5-988A-8B8210DBC265}" srcOrd="0" destOrd="7" presId="urn:microsoft.com/office/officeart/2005/8/layout/vList2"/>
    <dgm:cxn modelId="{69FC382D-33F8-4D32-973D-3839D3754B04}" srcId="{0C56855E-FFAD-4364-A6A4-54998E41F702}" destId="{3EB954CC-3E52-4498-BAE0-C35068FA2EB6}" srcOrd="2" destOrd="0" parTransId="{F9180441-9443-4414-AB10-4FE8F639E3FE}" sibTransId="{4150D33F-CF06-4910-B081-F8C42AAB2156}"/>
    <dgm:cxn modelId="{2DAD424D-611B-43A5-8A97-3028C4A12812}" srcId="{0C56855E-FFAD-4364-A6A4-54998E41F702}" destId="{FB754238-8F1B-4C24-B353-43089920F0B1}" srcOrd="5" destOrd="0" parTransId="{34FD904E-8A71-4E29-B899-F9AB6C48A3E5}" sibTransId="{9E8239E6-6109-43EA-AF08-AF1351A4A7CC}"/>
    <dgm:cxn modelId="{B76FCFF9-17DA-4425-AA51-7BB3931BD712}" type="presOf" srcId="{2A3F8FA8-B7A8-473F-B613-5BB49D58ADC1}" destId="{E90585F6-D861-4FB5-988A-8B8210DBC265}" srcOrd="0" destOrd="4" presId="urn:microsoft.com/office/officeart/2005/8/layout/vList2"/>
    <dgm:cxn modelId="{BAF29E52-2A89-4ACF-BABA-4EF4ABA7F9FF}" srcId="{0C56855E-FFAD-4364-A6A4-54998E41F702}" destId="{2C547431-0238-4DE4-860D-78AFC17534E6}" srcOrd="7" destOrd="0" parTransId="{687FCB6B-E2B8-4097-9751-DD56278EF261}" sibTransId="{3CA158AB-0D2D-493E-846E-878589F48B03}"/>
    <dgm:cxn modelId="{3D547E7C-33BE-4415-8593-B005F932057D}" type="presOf" srcId="{B8A9FDED-805F-480D-8BEA-A9BCBD427949}" destId="{9844C083-2392-494B-84F1-E159744EF93E}" srcOrd="0" destOrd="0" presId="urn:microsoft.com/office/officeart/2005/8/layout/vList2"/>
    <dgm:cxn modelId="{4CFA709E-B36F-4744-B89B-835BE231C68C}" srcId="{0C56855E-FFAD-4364-A6A4-54998E41F702}" destId="{603CECBF-31BE-4676-A2AA-3D7AE086E553}" srcOrd="3" destOrd="0" parTransId="{ABC8F72E-5ACF-4CCB-9645-D18798CEEBC9}" sibTransId="{B5FE79EC-A313-42F3-B830-95CA764ECE94}"/>
    <dgm:cxn modelId="{71871B63-2954-422D-B688-A0EA1EB54E97}" srcId="{0C56855E-FFAD-4364-A6A4-54998E41F702}" destId="{2A3F8FA8-B7A8-473F-B613-5BB49D58ADC1}" srcOrd="4" destOrd="0" parTransId="{838D1098-1A5B-430D-8F5D-5D7CD5250338}" sibTransId="{B8964CA6-DFE5-4D54-BF28-DFBD870768B4}"/>
    <dgm:cxn modelId="{EF4330E0-EE01-4794-977A-AD0651611ACE}" type="presOf" srcId="{8C934EC3-6393-4CE6-8887-4B768D8EE7F3}" destId="{E90585F6-D861-4FB5-988A-8B8210DBC265}" srcOrd="0" destOrd="6" presId="urn:microsoft.com/office/officeart/2005/8/layout/vList2"/>
    <dgm:cxn modelId="{B61FA468-74D3-435D-99CA-A7412C789636}" type="presOf" srcId="{603CECBF-31BE-4676-A2AA-3D7AE086E553}" destId="{E90585F6-D861-4FB5-988A-8B8210DBC265}" srcOrd="0" destOrd="3" presId="urn:microsoft.com/office/officeart/2005/8/layout/vList2"/>
    <dgm:cxn modelId="{6EEF585D-CC10-4DDB-9EEC-09614DB1D20A}" srcId="{0C56855E-FFAD-4364-A6A4-54998E41F702}" destId="{8C934EC3-6393-4CE6-8887-4B768D8EE7F3}" srcOrd="6" destOrd="0" parTransId="{F2D933FD-B3B7-42C1-B133-CD29AA75D5AA}" sibTransId="{4BB1B4F2-83C1-4E00-8F27-C577506FFD9C}"/>
    <dgm:cxn modelId="{50BCCBF5-813E-4804-9C8D-8FFB11ECCA8A}" type="presParOf" srcId="{9844C083-2392-494B-84F1-E159744EF93E}" destId="{33A49A88-7C5C-4B8A-9FA7-2E0DA4B806EF}" srcOrd="0" destOrd="0" presId="urn:microsoft.com/office/officeart/2005/8/layout/vList2"/>
    <dgm:cxn modelId="{E328D3E6-5CA6-45F8-8B3D-113BC7AE8B74}" type="presParOf" srcId="{9844C083-2392-494B-84F1-E159744EF93E}" destId="{E90585F6-D861-4FB5-988A-8B8210DBC26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8A9FDED-805F-480D-8BEA-A9BCBD42794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56855E-FFAD-4364-A6A4-54998E41F702}">
      <dgm:prSet phldrT="[Текст]" custT="1"/>
      <dgm:spPr/>
      <dgm:t>
        <a:bodyPr/>
        <a:lstStyle/>
        <a:p>
          <a:r>
            <a:rPr lang="ru-RU" sz="1600" dirty="0" smtClean="0"/>
            <a:t>Способы определения заинтересованных сторон и их требований, относящихся к СМК:</a:t>
          </a:r>
          <a:endParaRPr lang="ru-RU" sz="1600" dirty="0"/>
        </a:p>
      </dgm:t>
    </dgm:pt>
    <dgm:pt modelId="{2AE28915-5C27-49D3-9CA8-FC573BD11226}" type="parTrans" cxnId="{50CA77D5-31A9-4251-8573-C9CBEC370124}">
      <dgm:prSet/>
      <dgm:spPr/>
      <dgm:t>
        <a:bodyPr/>
        <a:lstStyle/>
        <a:p>
          <a:endParaRPr lang="ru-RU" sz="1600"/>
        </a:p>
      </dgm:t>
    </dgm:pt>
    <dgm:pt modelId="{174F86FE-F4E8-4613-B233-70333A31FB00}" type="sibTrans" cxnId="{50CA77D5-31A9-4251-8573-C9CBEC370124}">
      <dgm:prSet/>
      <dgm:spPr/>
      <dgm:t>
        <a:bodyPr/>
        <a:lstStyle/>
        <a:p>
          <a:endParaRPr lang="ru-RU" sz="1600"/>
        </a:p>
      </dgm:t>
    </dgm:pt>
    <dgm:pt modelId="{EA4AC04A-B74F-48D0-84B7-45F164B25E17}">
      <dgm:prSet/>
      <dgm:spPr/>
      <dgm:t>
        <a:bodyPr/>
        <a:lstStyle/>
        <a:p>
          <a:r>
            <a:rPr lang="ru-RU" dirty="0" smtClean="0"/>
            <a:t>проведение ситуационного анализа (SWOT-анализа) в рамках стратегического управления;</a:t>
          </a:r>
          <a:endParaRPr lang="ru-RU" dirty="0"/>
        </a:p>
      </dgm:t>
    </dgm:pt>
    <dgm:pt modelId="{C90953B7-0910-403D-88AB-5B8ACA69D26F}" type="parTrans" cxnId="{D1F9D918-B41A-477C-BB6C-76F5D1F1F4A1}">
      <dgm:prSet/>
      <dgm:spPr/>
      <dgm:t>
        <a:bodyPr/>
        <a:lstStyle/>
        <a:p>
          <a:endParaRPr lang="ru-RU"/>
        </a:p>
      </dgm:t>
    </dgm:pt>
    <dgm:pt modelId="{240B06DC-EF68-4D00-9FDA-14620EE68486}" type="sibTrans" cxnId="{D1F9D918-B41A-477C-BB6C-76F5D1F1F4A1}">
      <dgm:prSet/>
      <dgm:spPr/>
      <dgm:t>
        <a:bodyPr/>
        <a:lstStyle/>
        <a:p>
          <a:endParaRPr lang="ru-RU"/>
        </a:p>
      </dgm:t>
    </dgm:pt>
    <dgm:pt modelId="{48326D33-C4C1-4AA7-B234-73903C30F3E0}">
      <dgm:prSet/>
      <dgm:spPr/>
      <dgm:t>
        <a:bodyPr/>
        <a:lstStyle/>
        <a:p>
          <a:r>
            <a:rPr lang="ru-RU" dirty="0" smtClean="0"/>
            <a:t>изучение законодательной и нормативно-правовой документации, относящейся к деятельности организации;</a:t>
          </a:r>
          <a:endParaRPr lang="ru-RU" dirty="0"/>
        </a:p>
      </dgm:t>
    </dgm:pt>
    <dgm:pt modelId="{25A96870-B1A9-42AD-8762-C8D4A4269DFA}" type="parTrans" cxnId="{7A8D4748-586B-4970-A925-BCFE714653BC}">
      <dgm:prSet/>
      <dgm:spPr/>
      <dgm:t>
        <a:bodyPr/>
        <a:lstStyle/>
        <a:p>
          <a:endParaRPr lang="ru-RU"/>
        </a:p>
      </dgm:t>
    </dgm:pt>
    <dgm:pt modelId="{8A545A5F-609B-41D7-B1D0-BF73E539EAD1}" type="sibTrans" cxnId="{7A8D4748-586B-4970-A925-BCFE714653BC}">
      <dgm:prSet/>
      <dgm:spPr/>
      <dgm:t>
        <a:bodyPr/>
        <a:lstStyle/>
        <a:p>
          <a:endParaRPr lang="ru-RU"/>
        </a:p>
      </dgm:t>
    </dgm:pt>
    <dgm:pt modelId="{FE6343D7-32F2-4FC4-9989-924E63AF8CBD}">
      <dgm:prSet/>
      <dgm:spPr/>
      <dgm:t>
        <a:bodyPr/>
        <a:lstStyle/>
        <a:p>
          <a:r>
            <a:rPr lang="ru-RU" dirty="0" smtClean="0"/>
            <a:t>маркетинговые исследования;</a:t>
          </a:r>
          <a:endParaRPr lang="ru-RU" dirty="0"/>
        </a:p>
      </dgm:t>
    </dgm:pt>
    <dgm:pt modelId="{71395742-31E7-4ADE-818F-4FAC71202D6E}" type="parTrans" cxnId="{03ED0757-34A4-47D0-BBF7-BF6FBCB366C8}">
      <dgm:prSet/>
      <dgm:spPr/>
      <dgm:t>
        <a:bodyPr/>
        <a:lstStyle/>
        <a:p>
          <a:endParaRPr lang="ru-RU"/>
        </a:p>
      </dgm:t>
    </dgm:pt>
    <dgm:pt modelId="{DDF9FF5D-5C45-4797-B1F9-A44B3BF1EAA0}" type="sibTrans" cxnId="{03ED0757-34A4-47D0-BBF7-BF6FBCB366C8}">
      <dgm:prSet/>
      <dgm:spPr/>
      <dgm:t>
        <a:bodyPr/>
        <a:lstStyle/>
        <a:p>
          <a:endParaRPr lang="ru-RU"/>
        </a:p>
      </dgm:t>
    </dgm:pt>
    <dgm:pt modelId="{1F3E0C76-0BEF-4D1A-A9BA-2B1982CF662B}">
      <dgm:prSet/>
      <dgm:spPr/>
      <dgm:t>
        <a:bodyPr/>
        <a:lstStyle/>
        <a:p>
          <a:r>
            <a:rPr lang="ru-RU" dirty="0" smtClean="0"/>
            <a:t>обмен информацией с заинтересованными сторонами (анкетирование, опрос, совещания, рабочие встречи, переписка, др.);</a:t>
          </a:r>
          <a:endParaRPr lang="ru-RU" dirty="0"/>
        </a:p>
      </dgm:t>
    </dgm:pt>
    <dgm:pt modelId="{A7D56903-AA3F-4D44-9DCB-DDE96519840E}" type="parTrans" cxnId="{5AFF6A7D-6831-48FD-8AD2-E7A97A7792F1}">
      <dgm:prSet/>
      <dgm:spPr/>
      <dgm:t>
        <a:bodyPr/>
        <a:lstStyle/>
        <a:p>
          <a:endParaRPr lang="ru-RU"/>
        </a:p>
      </dgm:t>
    </dgm:pt>
    <dgm:pt modelId="{74B70880-F77F-498D-AC56-B7ECFA2794E3}" type="sibTrans" cxnId="{5AFF6A7D-6831-48FD-8AD2-E7A97A7792F1}">
      <dgm:prSet/>
      <dgm:spPr/>
      <dgm:t>
        <a:bodyPr/>
        <a:lstStyle/>
        <a:p>
          <a:endParaRPr lang="ru-RU"/>
        </a:p>
      </dgm:t>
    </dgm:pt>
    <dgm:pt modelId="{053AC3A1-5B92-4AAF-9A38-8C13313970B3}">
      <dgm:prSet/>
      <dgm:spPr/>
      <dgm:t>
        <a:bodyPr/>
        <a:lstStyle/>
        <a:p>
          <a:r>
            <a:rPr lang="ru-RU" dirty="0" smtClean="0"/>
            <a:t>обратная связь от персонала организации (анкетирование, сбор предложений, др.).</a:t>
          </a:r>
          <a:endParaRPr lang="ru-RU" dirty="0"/>
        </a:p>
      </dgm:t>
    </dgm:pt>
    <dgm:pt modelId="{9A66EB98-DEA0-4EBD-A155-3AA354CF8069}" type="parTrans" cxnId="{982C5DAA-2D63-4598-A9A9-EDB817097826}">
      <dgm:prSet/>
      <dgm:spPr/>
      <dgm:t>
        <a:bodyPr/>
        <a:lstStyle/>
        <a:p>
          <a:endParaRPr lang="ru-RU"/>
        </a:p>
      </dgm:t>
    </dgm:pt>
    <dgm:pt modelId="{483A154B-9318-4C0A-A021-FB2A6FC22D7A}" type="sibTrans" cxnId="{982C5DAA-2D63-4598-A9A9-EDB817097826}">
      <dgm:prSet/>
      <dgm:spPr/>
      <dgm:t>
        <a:bodyPr/>
        <a:lstStyle/>
        <a:p>
          <a:endParaRPr lang="ru-RU"/>
        </a:p>
      </dgm:t>
    </dgm:pt>
    <dgm:pt modelId="{9844C083-2392-494B-84F1-E159744EF93E}" type="pres">
      <dgm:prSet presAssocID="{B8A9FDED-805F-480D-8BEA-A9BCBD42794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A49A88-7C5C-4B8A-9FA7-2E0DA4B806EF}" type="pres">
      <dgm:prSet presAssocID="{0C56855E-FFAD-4364-A6A4-54998E41F702}" presName="parentText" presStyleLbl="node1" presStyleIdx="0" presStyleCnt="1" custLinFactNeighborX="917" custLinFactNeighborY="11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0585F6-D861-4FB5-988A-8B8210DBC265}" type="pres">
      <dgm:prSet presAssocID="{0C56855E-FFAD-4364-A6A4-54998E41F702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80C11C-CDE6-4B11-8115-53CEA3E288FC}" type="presOf" srcId="{EA4AC04A-B74F-48D0-84B7-45F164B25E17}" destId="{E90585F6-D861-4FB5-988A-8B8210DBC265}" srcOrd="0" destOrd="0" presId="urn:microsoft.com/office/officeart/2005/8/layout/vList2"/>
    <dgm:cxn modelId="{3D547E7C-33BE-4415-8593-B005F932057D}" type="presOf" srcId="{B8A9FDED-805F-480D-8BEA-A9BCBD427949}" destId="{9844C083-2392-494B-84F1-E159744EF93E}" srcOrd="0" destOrd="0" presId="urn:microsoft.com/office/officeart/2005/8/layout/vList2"/>
    <dgm:cxn modelId="{50CA77D5-31A9-4251-8573-C9CBEC370124}" srcId="{B8A9FDED-805F-480D-8BEA-A9BCBD427949}" destId="{0C56855E-FFAD-4364-A6A4-54998E41F702}" srcOrd="0" destOrd="0" parTransId="{2AE28915-5C27-49D3-9CA8-FC573BD11226}" sibTransId="{174F86FE-F4E8-4613-B233-70333A31FB00}"/>
    <dgm:cxn modelId="{03ED0757-34A4-47D0-BBF7-BF6FBCB366C8}" srcId="{0C56855E-FFAD-4364-A6A4-54998E41F702}" destId="{FE6343D7-32F2-4FC4-9989-924E63AF8CBD}" srcOrd="2" destOrd="0" parTransId="{71395742-31E7-4ADE-818F-4FAC71202D6E}" sibTransId="{DDF9FF5D-5C45-4797-B1F9-A44B3BF1EAA0}"/>
    <dgm:cxn modelId="{EAD6FA63-E300-4687-A49F-67AFD901D418}" type="presOf" srcId="{FE6343D7-32F2-4FC4-9989-924E63AF8CBD}" destId="{E90585F6-D861-4FB5-988A-8B8210DBC265}" srcOrd="0" destOrd="2" presId="urn:microsoft.com/office/officeart/2005/8/layout/vList2"/>
    <dgm:cxn modelId="{D1F9D918-B41A-477C-BB6C-76F5D1F1F4A1}" srcId="{0C56855E-FFAD-4364-A6A4-54998E41F702}" destId="{EA4AC04A-B74F-48D0-84B7-45F164B25E17}" srcOrd="0" destOrd="0" parTransId="{C90953B7-0910-403D-88AB-5B8ACA69D26F}" sibTransId="{240B06DC-EF68-4D00-9FDA-14620EE68486}"/>
    <dgm:cxn modelId="{20236089-3C7E-4B68-A054-4A589090315D}" type="presOf" srcId="{053AC3A1-5B92-4AAF-9A38-8C13313970B3}" destId="{E90585F6-D861-4FB5-988A-8B8210DBC265}" srcOrd="0" destOrd="4" presId="urn:microsoft.com/office/officeart/2005/8/layout/vList2"/>
    <dgm:cxn modelId="{DA7E402B-6367-4BCC-B856-3A40E2A4D676}" type="presOf" srcId="{0C56855E-FFAD-4364-A6A4-54998E41F702}" destId="{33A49A88-7C5C-4B8A-9FA7-2E0DA4B806EF}" srcOrd="0" destOrd="0" presId="urn:microsoft.com/office/officeart/2005/8/layout/vList2"/>
    <dgm:cxn modelId="{505F1678-1D69-442A-BB79-1A9888609344}" type="presOf" srcId="{48326D33-C4C1-4AA7-B234-73903C30F3E0}" destId="{E90585F6-D861-4FB5-988A-8B8210DBC265}" srcOrd="0" destOrd="1" presId="urn:microsoft.com/office/officeart/2005/8/layout/vList2"/>
    <dgm:cxn modelId="{080A6FF8-098E-4671-8985-2B5B1FC1D17C}" type="presOf" srcId="{1F3E0C76-0BEF-4D1A-A9BA-2B1982CF662B}" destId="{E90585F6-D861-4FB5-988A-8B8210DBC265}" srcOrd="0" destOrd="3" presId="urn:microsoft.com/office/officeart/2005/8/layout/vList2"/>
    <dgm:cxn modelId="{982C5DAA-2D63-4598-A9A9-EDB817097826}" srcId="{0C56855E-FFAD-4364-A6A4-54998E41F702}" destId="{053AC3A1-5B92-4AAF-9A38-8C13313970B3}" srcOrd="4" destOrd="0" parTransId="{9A66EB98-DEA0-4EBD-A155-3AA354CF8069}" sibTransId="{483A154B-9318-4C0A-A021-FB2A6FC22D7A}"/>
    <dgm:cxn modelId="{5AFF6A7D-6831-48FD-8AD2-E7A97A7792F1}" srcId="{0C56855E-FFAD-4364-A6A4-54998E41F702}" destId="{1F3E0C76-0BEF-4D1A-A9BA-2B1982CF662B}" srcOrd="3" destOrd="0" parTransId="{A7D56903-AA3F-4D44-9DCB-DDE96519840E}" sibTransId="{74B70880-F77F-498D-AC56-B7ECFA2794E3}"/>
    <dgm:cxn modelId="{7A8D4748-586B-4970-A925-BCFE714653BC}" srcId="{0C56855E-FFAD-4364-A6A4-54998E41F702}" destId="{48326D33-C4C1-4AA7-B234-73903C30F3E0}" srcOrd="1" destOrd="0" parTransId="{25A96870-B1A9-42AD-8762-C8D4A4269DFA}" sibTransId="{8A545A5F-609B-41D7-B1D0-BF73E539EAD1}"/>
    <dgm:cxn modelId="{50BCCBF5-813E-4804-9C8D-8FFB11ECCA8A}" type="presParOf" srcId="{9844C083-2392-494B-84F1-E159744EF93E}" destId="{33A49A88-7C5C-4B8A-9FA7-2E0DA4B806EF}" srcOrd="0" destOrd="0" presId="urn:microsoft.com/office/officeart/2005/8/layout/vList2"/>
    <dgm:cxn modelId="{006192C6-BD2A-4D79-A027-B7605621EC9A}" type="presParOf" srcId="{9844C083-2392-494B-84F1-E159744EF93E}" destId="{E90585F6-D861-4FB5-988A-8B8210DBC26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067583-8421-41F1-BB1A-15563D3CAE66}">
      <dsp:nvSpPr>
        <dsp:cNvPr id="0" name=""/>
        <dsp:cNvSpPr/>
      </dsp:nvSpPr>
      <dsp:spPr>
        <a:xfrm>
          <a:off x="3796844" y="2120432"/>
          <a:ext cx="2591639" cy="2591639"/>
        </a:xfrm>
        <a:prstGeom prst="gear9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Риск-ориентированное мышление</a:t>
          </a:r>
          <a:endParaRPr lang="ru-RU" sz="1300" b="1" kern="1200" dirty="0"/>
        </a:p>
      </dsp:txBody>
      <dsp:txXfrm>
        <a:off x="4317879" y="2727511"/>
        <a:ext cx="1549569" cy="1332156"/>
      </dsp:txXfrm>
    </dsp:sp>
    <dsp:sp modelId="{FFC86CD3-408C-43BC-8C45-7DED04B79F3E}">
      <dsp:nvSpPr>
        <dsp:cNvPr id="0" name=""/>
        <dsp:cNvSpPr/>
      </dsp:nvSpPr>
      <dsp:spPr>
        <a:xfrm>
          <a:off x="2288981" y="1507863"/>
          <a:ext cx="1884828" cy="1884828"/>
        </a:xfrm>
        <a:prstGeom prst="gear6">
          <a:avLst/>
        </a:prstGeom>
        <a:solidFill>
          <a:schemeClr val="accent3">
            <a:hueOff val="2952094"/>
            <a:satOff val="-23027"/>
            <a:lumOff val="-588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Процессный подход</a:t>
          </a:r>
          <a:endParaRPr lang="ru-RU" sz="1300" b="1" kern="1200" dirty="0"/>
        </a:p>
      </dsp:txBody>
      <dsp:txXfrm>
        <a:off x="2763492" y="1985242"/>
        <a:ext cx="935806" cy="930070"/>
      </dsp:txXfrm>
    </dsp:sp>
    <dsp:sp modelId="{17934E01-04DA-4B18-BA46-176A1E1C2A25}">
      <dsp:nvSpPr>
        <dsp:cNvPr id="0" name=""/>
        <dsp:cNvSpPr/>
      </dsp:nvSpPr>
      <dsp:spPr>
        <a:xfrm rot="20700000">
          <a:off x="3344677" y="207523"/>
          <a:ext cx="1846747" cy="1846747"/>
        </a:xfrm>
        <a:prstGeom prst="gear6">
          <a:avLst/>
        </a:prstGeom>
        <a:solidFill>
          <a:schemeClr val="accent3">
            <a:hueOff val="5904187"/>
            <a:satOff val="-46054"/>
            <a:lumOff val="-1177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Постоянное улучшение на основе </a:t>
          </a:r>
          <a:r>
            <a:rPr lang="en-US" sz="1300" b="1" kern="1200" dirty="0" smtClean="0"/>
            <a:t>PDCA</a:t>
          </a:r>
          <a:endParaRPr lang="ru-RU" sz="1300" b="1" kern="1200" dirty="0"/>
        </a:p>
      </dsp:txBody>
      <dsp:txXfrm rot="-20700000">
        <a:off x="3749723" y="612569"/>
        <a:ext cx="1036655" cy="1036655"/>
      </dsp:txXfrm>
    </dsp:sp>
    <dsp:sp modelId="{03A67B0A-EA54-481B-89F0-E3C950ABEE64}">
      <dsp:nvSpPr>
        <dsp:cNvPr id="0" name=""/>
        <dsp:cNvSpPr/>
      </dsp:nvSpPr>
      <dsp:spPr>
        <a:xfrm>
          <a:off x="3603287" y="1726096"/>
          <a:ext cx="3317298" cy="3317298"/>
        </a:xfrm>
        <a:prstGeom prst="circularArrow">
          <a:avLst>
            <a:gd name="adj1" fmla="val 4687"/>
            <a:gd name="adj2" fmla="val 299029"/>
            <a:gd name="adj3" fmla="val 2527285"/>
            <a:gd name="adj4" fmla="val 15837529"/>
            <a:gd name="adj5" fmla="val 5469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F9A0568-1E75-4EC7-9A93-B737BB2FABC1}">
      <dsp:nvSpPr>
        <dsp:cNvPr id="0" name=""/>
        <dsp:cNvSpPr/>
      </dsp:nvSpPr>
      <dsp:spPr>
        <a:xfrm>
          <a:off x="1955181" y="1088599"/>
          <a:ext cx="2410224" cy="2410224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3">
            <a:hueOff val="2952094"/>
            <a:satOff val="-23027"/>
            <a:lumOff val="-588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BBB7F3-7704-4793-B72B-314CC029BA2B}">
      <dsp:nvSpPr>
        <dsp:cNvPr id="0" name=""/>
        <dsp:cNvSpPr/>
      </dsp:nvSpPr>
      <dsp:spPr>
        <a:xfrm>
          <a:off x="2917506" y="-199205"/>
          <a:ext cx="2598707" cy="2598707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3">
            <a:hueOff val="5904187"/>
            <a:satOff val="-46054"/>
            <a:lumOff val="-1177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423291-E607-4E52-B0C0-0655A3D4F9C6}">
      <dsp:nvSpPr>
        <dsp:cNvPr id="0" name=""/>
        <dsp:cNvSpPr/>
      </dsp:nvSpPr>
      <dsp:spPr>
        <a:xfrm>
          <a:off x="0" y="294613"/>
          <a:ext cx="7920880" cy="366327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4748" tIns="841698" rIns="614748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рыночные факторы, 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факторы конкуренции, 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экономические факторы, 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политические и правовые факторы, 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научно-технические факторы, 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социально-демографические факторы, 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социально-культурные факторы, 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природные и экологические. </a:t>
          </a:r>
          <a:endParaRPr lang="ru-RU" sz="2000" kern="1200" dirty="0"/>
        </a:p>
      </dsp:txBody>
      <dsp:txXfrm>
        <a:off x="0" y="294613"/>
        <a:ext cx="7920880" cy="3663272"/>
      </dsp:txXfrm>
    </dsp:sp>
    <dsp:sp modelId="{47FCF919-AF84-4B7C-B04B-B74A42F1CD6F}">
      <dsp:nvSpPr>
        <dsp:cNvPr id="0" name=""/>
        <dsp:cNvSpPr/>
      </dsp:nvSpPr>
      <dsp:spPr>
        <a:xfrm>
          <a:off x="136565" y="0"/>
          <a:ext cx="5539201" cy="7274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73" tIns="0" rIns="209573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Факторы внешней среды:</a:t>
          </a:r>
          <a:endParaRPr lang="ru-RU" sz="2000" kern="1200" dirty="0"/>
        </a:p>
      </dsp:txBody>
      <dsp:txXfrm>
        <a:off x="172074" y="35509"/>
        <a:ext cx="5468183" cy="65639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AB7D37-D8C4-4B44-9C11-24325768449B}">
      <dsp:nvSpPr>
        <dsp:cNvPr id="0" name=""/>
        <dsp:cNvSpPr/>
      </dsp:nvSpPr>
      <dsp:spPr>
        <a:xfrm>
          <a:off x="0" y="285355"/>
          <a:ext cx="8064896" cy="452834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5926" tIns="124968" rIns="625926" bIns="128016" numCol="1" spcCol="1270" anchor="t" anchorCtr="0">
          <a:noAutofit/>
        </a:bodyPr>
        <a:lstStyle/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системы (управления, информационная, финансовая и др.); </a:t>
          </a:r>
          <a:endParaRPr lang="ru-RU" sz="1800" kern="1200" dirty="0"/>
        </a:p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организационно-штатная структура; </a:t>
          </a:r>
          <a:endParaRPr lang="ru-RU" sz="1800" kern="1200" dirty="0"/>
        </a:p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функции и обязанности;</a:t>
          </a:r>
          <a:endParaRPr lang="ru-RU" sz="1800" kern="1200" dirty="0"/>
        </a:p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политика и цели;</a:t>
          </a:r>
          <a:endParaRPr lang="ru-RU" sz="1800" kern="1200" dirty="0"/>
        </a:p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ресурсы и знания; </a:t>
          </a:r>
          <a:endParaRPr lang="ru-RU" sz="1800" kern="1200" dirty="0"/>
        </a:p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финансы; персонал; </a:t>
          </a:r>
          <a:endParaRPr lang="ru-RU" sz="1800" kern="1200" dirty="0"/>
        </a:p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процессы; </a:t>
          </a:r>
          <a:endParaRPr lang="ru-RU" sz="1800" kern="1200" dirty="0"/>
        </a:p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технологии; </a:t>
          </a:r>
          <a:endParaRPr lang="ru-RU" sz="1800" kern="1200" dirty="0"/>
        </a:p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обмен информацией и порядок и принятия решений; </a:t>
          </a:r>
          <a:endParaRPr lang="ru-RU" sz="1800" kern="1200" dirty="0"/>
        </a:p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взаимосвязи между процессами,  подразделениями и </a:t>
          </a:r>
          <a:r>
            <a:rPr lang="ru-RU" sz="1800" kern="1200" dirty="0" err="1" smtClean="0"/>
            <a:t>должн</a:t>
          </a:r>
          <a:r>
            <a:rPr lang="ru-RU" sz="1800" kern="1200" dirty="0" smtClean="0"/>
            <a:t>. лицами; </a:t>
          </a:r>
          <a:endParaRPr lang="ru-RU" sz="1800" kern="1200" dirty="0"/>
        </a:p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культура организации; </a:t>
          </a:r>
          <a:endParaRPr lang="ru-RU" sz="1800" kern="1200" dirty="0"/>
        </a:p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документация (стандарты, регламенты, руководства, положения, инструкции, отчеты, журналы, протоколы, акты и т.п.); </a:t>
          </a:r>
          <a:endParaRPr lang="ru-RU" sz="1800" kern="1200" dirty="0"/>
        </a:p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содержание и порядок оформления договорных отношений; др.</a:t>
          </a:r>
          <a:endParaRPr lang="ru-RU" sz="1800" kern="1200" dirty="0"/>
        </a:p>
      </dsp:txBody>
      <dsp:txXfrm>
        <a:off x="0" y="285355"/>
        <a:ext cx="8064896" cy="4528346"/>
      </dsp:txXfrm>
    </dsp:sp>
    <dsp:sp modelId="{50F5E9B6-A58B-4187-BE9E-1A43C0CE7FDB}">
      <dsp:nvSpPr>
        <dsp:cNvPr id="0" name=""/>
        <dsp:cNvSpPr/>
      </dsp:nvSpPr>
      <dsp:spPr>
        <a:xfrm>
          <a:off x="402851" y="429"/>
          <a:ext cx="5639914" cy="435588"/>
        </a:xfrm>
        <a:prstGeom prst="roundRect">
          <a:avLst/>
        </a:prstGeom>
        <a:solidFill>
          <a:schemeClr val="accent3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shade val="40000"/>
              <a:satMod val="150000"/>
            </a:schemeClr>
          </a:contourClr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Факторы внутренней среды: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424115" y="21693"/>
        <a:ext cx="5597386" cy="3930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A49A88-7C5C-4B8A-9FA7-2E0DA4B806EF}">
      <dsp:nvSpPr>
        <dsp:cNvPr id="0" name=""/>
        <dsp:cNvSpPr/>
      </dsp:nvSpPr>
      <dsp:spPr>
        <a:xfrm>
          <a:off x="0" y="37430"/>
          <a:ext cx="8208912" cy="524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Заинтересованные стороны:</a:t>
          </a:r>
          <a:endParaRPr lang="ru-RU" sz="1600" kern="1200" dirty="0"/>
        </a:p>
      </dsp:txBody>
      <dsp:txXfrm>
        <a:off x="25587" y="63017"/>
        <a:ext cx="8157738" cy="472986"/>
      </dsp:txXfrm>
    </dsp:sp>
    <dsp:sp modelId="{E90585F6-D861-4FB5-988A-8B8210DBC265}">
      <dsp:nvSpPr>
        <dsp:cNvPr id="0" name=""/>
        <dsp:cNvSpPr/>
      </dsp:nvSpPr>
      <dsp:spPr>
        <a:xfrm>
          <a:off x="0" y="535292"/>
          <a:ext cx="8208912" cy="2202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633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/>
            <a:t>потребители, 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/>
            <a:t>владельцы (учредители) организации, 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/>
            <a:t>работники в организации, 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/>
            <a:t>поставщики, 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/>
            <a:t>банки, 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/>
            <a:t>контрольные и регулирующие органы,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/>
            <a:t>союзы, 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/>
            <a:t>партнеры или сообщество, которое может включать конкурентов.</a:t>
          </a:r>
          <a:endParaRPr lang="ru-RU" sz="1600" kern="1200" dirty="0"/>
        </a:p>
      </dsp:txBody>
      <dsp:txXfrm>
        <a:off x="0" y="535292"/>
        <a:ext cx="8208912" cy="22024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A49A88-7C5C-4B8A-9FA7-2E0DA4B806EF}">
      <dsp:nvSpPr>
        <dsp:cNvPr id="0" name=""/>
        <dsp:cNvSpPr/>
      </dsp:nvSpPr>
      <dsp:spPr>
        <a:xfrm>
          <a:off x="0" y="53446"/>
          <a:ext cx="7848872" cy="393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Способы определения заинтересованных сторон и их требований, относящихся к СМК:</a:t>
          </a:r>
          <a:endParaRPr lang="ru-RU" sz="1600" kern="1200" dirty="0"/>
        </a:p>
      </dsp:txBody>
      <dsp:txXfrm>
        <a:off x="19191" y="72637"/>
        <a:ext cx="7810490" cy="354738"/>
      </dsp:txXfrm>
    </dsp:sp>
    <dsp:sp modelId="{E90585F6-D861-4FB5-988A-8B8210DBC265}">
      <dsp:nvSpPr>
        <dsp:cNvPr id="0" name=""/>
        <dsp:cNvSpPr/>
      </dsp:nvSpPr>
      <dsp:spPr>
        <a:xfrm>
          <a:off x="0" y="419057"/>
          <a:ext cx="7848872" cy="23039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9202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/>
            <a:t>проведение ситуационного анализа (SWOT-анализа) в рамках стратегического управления;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/>
            <a:t>изучение законодательной и нормативно-правовой документации, относящейся к деятельности организации;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/>
            <a:t>маркетинговые исследования;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/>
            <a:t>обмен информацией с заинтересованными сторонами (анкетирование, опрос, совещания, рабочие встречи, переписка, др.);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/>
            <a:t>обратная связь от персонала организации (анкетирование, сбор предложений, др.).</a:t>
          </a:r>
          <a:endParaRPr lang="ru-RU" sz="1600" kern="1200" dirty="0"/>
        </a:p>
      </dsp:txBody>
      <dsp:txXfrm>
        <a:off x="0" y="419057"/>
        <a:ext cx="7848872" cy="23039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D7DADB-B096-45D8-875C-CAC114295BFB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F0841-542F-4E85-9113-E98EFD44D3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527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stus-iso.ru/articles/168/" TargetMode="External"/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sistus-iso.ru/articles/170/" TargetMode="Externa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 каждому принципу в стандарте содержится: описание принципа, пояснения, основные преимущества и возможные действия по реализации принципа.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 каждому принципу в стандарте содержится: описание принципа, пояснения, основные преимущества и возможные действия по реализации принципа.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 человека имеются различные взаимосвязанные системы и происходят различные процессы жизнедеятельности (основные и вспомогательные) со своим набором параметров. Так же и у организации есть свои взаимосвязанные и взаимодействующие системы, процессы и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подпроцессы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имеющие показатели для мониторинга, измерения и улучшения. При этом каждый человек и каждая организация уникальны.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осуществлении в рамках СМК функций планирования, выполнения, мониторинга, контроля и улучшения, а также при управлении процессами СМК предлагается использовать широко известный метод – PDCA (Цикл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Деминга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 Деятельность планируется (P); выполняется то, что запланировано (D);, сравниваются планируемые и фактические показатели и определяются результаты деятельности (C); вносятся доработки в план и/или разрабатываются и реализуются улучшения (A)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осуществлении в рамках СМК функций планирования, выполнения, мониторинга, контроля и улучшения, а также при управлении процессами СМК предлагается использовать широко известный метод – PDCA (Цикл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Деминга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 Деятельность планируется (P); выполняется то, что запланировано (D);, сравниваются планируемые и фактические показатели и определяются результаты деятельности (C); вносятся доработки в план и/или разрабатываются и реализуются улучшения (A)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Важнейшим аспектом для организации в части достижения целей является планирование, которое включает тщательный выбор показателей для мониторинга, измерения и оценки процессов и СМК. Планирование должно включать разработку плана мероприятий для обеспечения достижения целей и показателей процессов СМК, а также отслеживание выполнения плана и оценку результативности предпринятых мер. Организации необходимо оценивать функционирование СМК. По достоверным результатам оценки результативности СМК должны предприниматься коррекции и улучшения. Действия, основанные на полученном опыте, могут вести к инновациям. Все это будет способствовать выходу СМК на более высокий уровень развития.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Ориентация только на поддержание СМК может не позволить полноценно реализовать потенциал для улучшения организации. Чрезмерное внимание к стадиям улучшения и инновациям без обеспечения стабильности функционирования СМК может не дать планируемых результатов. Наилучшее состояние СМК достигается при оптимальном сочетании всех трех стадий.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B15B0DC-8AEE-417A-96B4-9514FA82E112}" type="slidenum">
              <a:rPr lang="ru-RU" smtClean="0"/>
              <a:pPr eaLnBrk="1" hangingPunct="1"/>
              <a:t>18</a:t>
            </a:fld>
            <a:endParaRPr lang="ru-RU" smtClean="0"/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1413" y="700088"/>
            <a:ext cx="4578350" cy="343376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388" y="4344988"/>
            <a:ext cx="5483225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011" tIns="45503" rIns="91011" bIns="4550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Основой стандарта ISO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9001:2015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является процессный подход, применяемый для разработки, внедрения и повышения результативности СМК, роста удовлетворенности потребителей. Суть процессного подхода заключается в управлении деятельностью организации, как единой системой взаимосвязанных процессов для того, чтобы достичь запланированных результатов в соответствии с политикой в области качества и стратегическими целями организации.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 факторам внешней среды относятся: рыночные факторы, факторы конкуренции, экономические факторы, политические и правовые факторы, научно-технические факторы, социально-демографические факторы, социально-культурные факторы, природные и экологические. Причем внешние факторы рекомендуется рассматривать на международном, национальном, региональном и местном уровнях.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 факторам внутренней среды могут относиться: системы (управления, информационная, финансовая и др.); организационно-штатная структура; функции и обязанности; политика и цели; ресурсы и знания; финансы; персонал; процессы; технологии; обмен информацией и порядок и принятия решений; взаимосвязи между процессами,  подразделениями и должностными лицами; культура организации; документация (стандарты, регламенты, руководства, положения, инструкции, отчеты, журналы, протоколы, акты и т.п.); содержание и порядок оформления договорных отношений; др.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 факторам внешней среды относятся: рыночные факторы, факторы конкуренции, экономические факторы, политические и правовые факторы, научно-технические факторы, социально-демографические факторы, социально-культурные факторы, природные и экологические. Причем внешние факторы рекомендуется рассматривать на международном, национальном, региональном и местном уровнях.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 факторам внутренней среды могут относиться: системы (управления, информационная, финансовая и др.); организационно-штатная структура; функции и обязанности; политика и цели; ресурсы и знания; финансы; персонал; процессы; технологии; обмен информацией и порядок и принятия решений; взаимосвязи между процессами,  подразделениями и должностными лицами; культура организации; документация (стандарты, регламенты, руководства, положения, инструкции, отчеты, журналы, протоколы, акты и т.п.); содержание и порядок оформления договорных отношений; др.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2240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определения и анализа внешних и внутренних факторов среды организации могут применяться различные методы: ситуационный анализ (так называемый SWOT-анализ), мозговой штурм, причинно-следственный анализ и др.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Анализ проводится по каждой стратегической области: финансы и материально-техническое обеспечение, маркетинг и удовлетворенность заинтересованных сторон, внутренние процессы, обучение и развитие персонала.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Проект «Стратегии» представляется на рассмотрение генеральному директору. Возникшие замечания по проекту документа устраняются  и вносятся соответствующие изменения. Техническую работу по внесению изменений в «Стратегию» организовывают и выполняют лица, назначенные генеральным директором.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Генеральный директор утверждает «Стратегию». Копии утвержденной «Стратегии» направляются в подразделения организации на исполнение.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Ответственное лицо, назначенное генеральным директором, например: директор по развитию, проводит постоянный мониторинг и анализ информации о факторах, влияющих на стратегические цели и обеспечение результативности СМК. Директор по развитию выносит на совещания генерального директора вопросы, связанные с изменениями факторов внешней среды и текущего внутреннего состояния организации. По результатам совещаний могут вноситься изменения в стратегические цели и мероприятия по достижению этих целей, а также выпускаться приказы и распоряжения, обеспечивающие достижение стратегических целей. 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Директор по развитию осуществляет контроль выполнения мероприятий для обеспечения достижения стратегических целей. Результаты такого контроля рассматриваются на совещаниях генерального директора. Все принятые решения совещаний фиксируются в протоколах совещаний.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9287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3587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671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8299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4580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Организация должна определить область применения система менеджмента качества (далее СМК), т.е. виды продукции и(или) виды услуг, на которые распространяется СМК.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Областью применения СМК можно также считать структурные подразделения организации (филиалы, обособленные подразделения, департаменты, службы, отделы, участки и т.п.) и отдельные должностные лица, участвующие в функционировании СМК.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установлении области применения необходимо учитывать результаты ситуационного анализа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(см. пункт 4.1 стандарта)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а также требования заинтересованных сторон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 (см. пункт 4.2 стандарта)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8921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9999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4405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4608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0412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0075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66062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764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5721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Организация должна определить процессы не по всем своим видам деятельности, а только по тем, которые она считает ключевыми для обеспечения результативного и эффективного функционирования СМК. Первоначально, разрабатывая СМК, рекомендуется определить только основные процессы, в результате которых производятся продукты (оказываются услуги) для потребителя и которые создают прямую ценность для потребителя. К таким процессам можно отнести, например, процессы: «Маркетинг», «Продажи», «Разработка новой продукции (услуги)», «Закупки», «Производство», «Хранение», «Транспортировка» и др.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6933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Организация должна определить процессы не по всем своим видам деятельности, а только по тем, которые она считает ключевыми для обеспечения результативного и эффективного функционирования СМК. Первоначально, разрабатывая СМК, рекомендуется определить только основные процессы, в результате которых производятся продукты (оказываются услуги) для потребителя и которые создают прямую ценность для потребителя. К таким процессам можно отнести, например, процессы: «Маркетинг», «Продажи», «Разработка новой продукции (услуги)», «Закупки», «Производство», «Хранение», «Транспортировка» и др. Остальные обеспечивающие виды деятельности отразить в документах СМК (стандартах организации, регламентах, положениях, инструкциях и др.). К таким видам управленческой и обеспечивающей деятельности относятся: управление компанией, управление персоналом, обеспечение инфраструктуры, обеспечение среды функционирования процессов, др. В дальнейшем, когда СМК начнет функционировать и появиться необходимость и целесообразность, то определить  управленческие и обеспечивающие (вспомогательные) процессы.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Выделение процессов выполняется, как правило, с привязкой к существующей цепочке преобразования продукта и к существующим структурным подразделениям. При определении процессов также учитываются этапы жизненного цикла продукции (услуги) такие, как, маркетинг, проектирование и разработка, подготовка производства, производство (оказание услуг) и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т.д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18721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Границы каждого процесса зависят от цели процесса и определяются участниками всех процессов. «Укрупнение» процессов или их «дробление» на, так называемые,  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подпроцессы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определяется, исходя из удобства управления.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5605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Другим вариантом выполнения рассматриваемого требования ISO 9001:2015 является разработка документов (стандартов организации, регламентов, карт процессов и т.п.), описывающих процессы, в которых указаны входные и выходные данные, поставщики входов и потребители выходов. При этом варианте последовательность процессов можно отразить в виде графической схемы процессов и поместить ее в Положение о СМК как приложение. Рекомендуемый документ «Положение о СМК», как аналог руководства по </a:t>
            </a:r>
            <a:r>
              <a:rPr lang="ru-RU" sz="1200" dirty="0" smtClean="0"/>
              <a:t>качеству</a:t>
            </a:r>
            <a:r>
              <a:rPr lang="ru-RU" sz="1200" dirty="0" smtClean="0"/>
              <a:t>, будет рассмотрен в статьях, посвященных требованиям к документированной информации (пункт 7.5 ISO 9001:2015).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62192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16552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40016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85517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3191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53186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01991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93212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8654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11127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15896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54249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46473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2F0841-542F-4E85-9113-E98EFD44D342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04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8DD1-3F41-49D7-A0C4-3BBF4BF43F2A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08799-3D9B-4B1D-A59D-0EA9CF47C1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8DD1-3F41-49D7-A0C4-3BBF4BF43F2A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08799-3D9B-4B1D-A59D-0EA9CF47C1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8DD1-3F41-49D7-A0C4-3BBF4BF43F2A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08799-3D9B-4B1D-A59D-0EA9CF47C1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8DD1-3F41-49D7-A0C4-3BBF4BF43F2A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08799-3D9B-4B1D-A59D-0EA9CF47C1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8DD1-3F41-49D7-A0C4-3BBF4BF43F2A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08799-3D9B-4B1D-A59D-0EA9CF47C1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8DD1-3F41-49D7-A0C4-3BBF4BF43F2A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08799-3D9B-4B1D-A59D-0EA9CF47C1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8DD1-3F41-49D7-A0C4-3BBF4BF43F2A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08799-3D9B-4B1D-A59D-0EA9CF47C1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8DD1-3F41-49D7-A0C4-3BBF4BF43F2A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08799-3D9B-4B1D-A59D-0EA9CF47C1D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8DD1-3F41-49D7-A0C4-3BBF4BF43F2A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F808799-3D9B-4B1D-A59D-0EA9CF47C1D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8DD1-3F41-49D7-A0C4-3BBF4BF43F2A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08799-3D9B-4B1D-A59D-0EA9CF47C1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8DD1-3F41-49D7-A0C4-3BBF4BF43F2A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08799-3D9B-4B1D-A59D-0EA9CF47C1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EF808799-3D9B-4B1D-A59D-0EA9CF47C1D5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EAFD8DD1-3F41-49D7-A0C4-3BBF4BF43F2A}" type="datetimeFigureOut">
              <a:rPr lang="ru-RU" smtClean="0"/>
              <a:t>16.03.2018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stus-iso.ru/img/image/1_(6)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stus-iso.ru/img/image/2_(5).jp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stus-iso.ru/img/image/4_(3).j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stus-iso.ru/img/image/4.1_1.jp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stus-iso.ru/img/image/4.2.jpg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stus-iso.ru/img/image/matrica.jpg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dirty="0" smtClean="0"/>
              <a:t>Внедрение систем менеджмента качества в соответствие с новой версией стандарта ИСО 9001-2015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ISO 9001:2015. Сущность требований и их реализация в СМК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556792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Эволюция стандартов ISO 9001</a:t>
            </a:r>
            <a:endParaRPr lang="ru-RU" dirty="0"/>
          </a:p>
        </p:txBody>
      </p:sp>
      <p:pic>
        <p:nvPicPr>
          <p:cNvPr id="32770" name="Picture 2" descr="http://www.bureauveritas.kz/61ab6d87-9e32-48ad-bf49-e33aa2dd0ff2/2/13.png?MOD=AJPERES&amp;CACHEID=61ab6d87-9e32-48ad-bf49-e33aa2dd0ff2/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348880"/>
            <a:ext cx="8208912" cy="37760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12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65"/>
          <a:stretch/>
        </p:blipFill>
        <p:spPr bwMode="auto">
          <a:xfrm>
            <a:off x="417513" y="2116826"/>
            <a:ext cx="8308975" cy="329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701319"/>
            <a:ext cx="2500313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ISO 9001:2015. Сущность требований и их реализация в СМК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732994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02871"/>
            <a:ext cx="8400107" cy="5738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02007"/>
          </a:xfrm>
        </p:spPr>
        <p:txBody>
          <a:bodyPr>
            <a:noAutofit/>
          </a:bodyPr>
          <a:lstStyle/>
          <a:p>
            <a:r>
              <a:rPr lang="ru-RU" sz="3200" dirty="0" smtClean="0"/>
              <a:t>ISO 9001:2015. Структура стандарта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32919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Раздел 4. </a:t>
            </a:r>
            <a:br>
              <a:rPr lang="ru-RU" dirty="0" smtClean="0"/>
            </a:br>
            <a:r>
              <a:rPr lang="ru-RU" dirty="0" smtClean="0"/>
              <a:t>Контекст организации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213"/>
            <a:ext cx="4043363" cy="4321175"/>
          </a:xfrm>
        </p:spPr>
        <p:txBody>
          <a:bodyPr rtlCol="0">
            <a:normAutofit fontScale="85000" lnSpcReduction="2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Структура раздела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rgbClr val="FF0000"/>
                </a:solidFill>
              </a:rPr>
              <a:t>4.1 Понимание организации и ее контекста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rgbClr val="FF0000"/>
                </a:solidFill>
              </a:rPr>
              <a:t>4.2 Понимание потребностей и ожиданий заинтересованных сторон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rgbClr val="0070C0"/>
                </a:solidFill>
              </a:rPr>
              <a:t>4.3 Определение области применения системы менеджмента качества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b="1" dirty="0" smtClean="0">
              <a:solidFill>
                <a:srgbClr val="0070C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rgbClr val="0070C0"/>
                </a:solidFill>
              </a:rPr>
              <a:t>4.4 Система менеджмента качества и ее процессы 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4572000" y="1700213"/>
            <a:ext cx="3816350" cy="434975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>
                <a:latin typeface="+mn-lt"/>
                <a:cs typeface="+mn-cs"/>
              </a:rPr>
              <a:t>Ключевые отличия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b="1" dirty="0">
              <a:latin typeface="+mn-lt"/>
              <a:cs typeface="+mn-cs"/>
            </a:endParaRP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>
                <a:latin typeface="+mn-lt"/>
                <a:cs typeface="+mn-cs"/>
              </a:rPr>
              <a:t>Фокус на заинтересованные стороны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000" dirty="0">
              <a:latin typeface="+mn-lt"/>
              <a:cs typeface="+mn-cs"/>
            </a:endParaRP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>
                <a:latin typeface="+mn-lt"/>
                <a:cs typeface="+mn-cs"/>
              </a:rPr>
              <a:t> Отказ от руководящих документов (Руководство и процедуры)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000" dirty="0">
              <a:latin typeface="+mn-lt"/>
              <a:cs typeface="+mn-cs"/>
            </a:endParaRP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>
                <a:latin typeface="+mn-lt"/>
                <a:cs typeface="+mn-cs"/>
              </a:rPr>
              <a:t>Фокус на процессы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000" dirty="0">
              <a:latin typeface="+mn-lt"/>
              <a:cs typeface="+mn-cs"/>
            </a:endParaRP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>
                <a:latin typeface="+mn-lt"/>
                <a:cs typeface="+mn-cs"/>
              </a:rPr>
              <a:t>Управление документацией вынесено в другой раздел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226" y="21003"/>
            <a:ext cx="2520206" cy="973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4592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Раздел 5. </a:t>
            </a:r>
            <a:br>
              <a:rPr lang="ru-RU" dirty="0" smtClean="0"/>
            </a:br>
            <a:r>
              <a:rPr lang="ru-RU" dirty="0" smtClean="0"/>
              <a:t>Лидерство</a:t>
            </a:r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>
          <a:xfrm>
            <a:off x="457200" y="1700213"/>
            <a:ext cx="4043363" cy="4321175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z="2000" b="1" smtClean="0"/>
              <a:t>Структура раздела</a:t>
            </a:r>
          </a:p>
          <a:p>
            <a:pPr algn="ctr">
              <a:buFont typeface="Arial" charset="0"/>
              <a:buNone/>
            </a:pPr>
            <a:endParaRPr lang="ru-RU" sz="2000" b="1" smtClean="0"/>
          </a:p>
          <a:p>
            <a:r>
              <a:rPr lang="ru-RU" sz="2000" b="1" smtClean="0">
                <a:solidFill>
                  <a:srgbClr val="00B050"/>
                </a:solidFill>
              </a:rPr>
              <a:t>5.1 Лидерство и обязательства </a:t>
            </a:r>
          </a:p>
          <a:p>
            <a:pPr>
              <a:buFont typeface="Arial" charset="0"/>
              <a:buNone/>
            </a:pPr>
            <a:endParaRPr lang="ru-RU" sz="2000" b="1" smtClean="0">
              <a:solidFill>
                <a:srgbClr val="FF0000"/>
              </a:solidFill>
            </a:endParaRPr>
          </a:p>
          <a:p>
            <a:r>
              <a:rPr lang="ru-RU" sz="2000" b="1" smtClean="0">
                <a:solidFill>
                  <a:srgbClr val="0070C0"/>
                </a:solidFill>
              </a:rPr>
              <a:t>5.2 Политика в области качества</a:t>
            </a:r>
          </a:p>
          <a:p>
            <a:endParaRPr lang="ru-RU" sz="2000" b="1" smtClean="0"/>
          </a:p>
          <a:p>
            <a:r>
              <a:rPr lang="ru-RU" sz="2000" b="1" smtClean="0">
                <a:solidFill>
                  <a:srgbClr val="0070C0"/>
                </a:solidFill>
              </a:rPr>
              <a:t>5.3 Организационные роли, ответственность и полномочия 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4787900" y="1700213"/>
            <a:ext cx="3600450" cy="434975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>
                <a:latin typeface="+mn-lt"/>
                <a:cs typeface="+mn-cs"/>
              </a:rPr>
              <a:t>Ключевые отличия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b="1" dirty="0">
              <a:latin typeface="+mn-lt"/>
              <a:cs typeface="+mn-cs"/>
            </a:endParaRP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>
                <a:latin typeface="+mn-lt"/>
                <a:cs typeface="+mn-cs"/>
              </a:rPr>
              <a:t>Анализ со стороны высшего руководства перенесен в другой раздел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000" dirty="0">
              <a:latin typeface="+mn-lt"/>
              <a:cs typeface="+mn-cs"/>
            </a:endParaRP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>
                <a:latin typeface="+mn-lt"/>
                <a:cs typeface="+mn-cs"/>
              </a:rPr>
              <a:t> Нет больше представителя руководства по качеству 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000" dirty="0">
              <a:latin typeface="+mn-lt"/>
              <a:cs typeface="+mn-cs"/>
            </a:endParaRP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>
                <a:latin typeface="+mn-lt"/>
                <a:cs typeface="+mn-cs"/>
              </a:rPr>
              <a:t>Политика – обязательный документ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000" dirty="0">
              <a:latin typeface="+mn-lt"/>
              <a:cs typeface="+mn-cs"/>
            </a:endParaRP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>
                <a:latin typeface="+mn-lt"/>
                <a:cs typeface="+mn-cs"/>
              </a:rPr>
              <a:t>Термин «организационные роли»</a:t>
            </a:r>
          </a:p>
        </p:txBody>
      </p:sp>
    </p:spTree>
    <p:extLst>
      <p:ext uri="{BB962C8B-B14F-4D97-AF65-F5344CB8AC3E}">
        <p14:creationId xmlns:p14="http://schemas.microsoft.com/office/powerpoint/2010/main" val="3975034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Раздел 6. </a:t>
            </a:r>
            <a:br>
              <a:rPr lang="ru-RU" dirty="0" smtClean="0"/>
            </a:br>
            <a:r>
              <a:rPr lang="ru-RU" dirty="0" smtClean="0"/>
              <a:t>Планирование СМК</a:t>
            </a:r>
          </a:p>
        </p:txBody>
      </p:sp>
      <p:sp>
        <p:nvSpPr>
          <p:cNvPr id="28675" name="Содержимое 2"/>
          <p:cNvSpPr>
            <a:spLocks noGrp="1"/>
          </p:cNvSpPr>
          <p:nvPr>
            <p:ph idx="1"/>
          </p:nvPr>
        </p:nvSpPr>
        <p:spPr>
          <a:xfrm>
            <a:off x="457200" y="1700213"/>
            <a:ext cx="4043363" cy="4321175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z="2000" b="1" smtClean="0"/>
              <a:t>Структура раздела</a:t>
            </a:r>
          </a:p>
          <a:p>
            <a:pPr algn="ctr">
              <a:buFont typeface="Arial" charset="0"/>
              <a:buNone/>
            </a:pPr>
            <a:endParaRPr lang="ru-RU" sz="2000" b="1" smtClean="0"/>
          </a:p>
          <a:p>
            <a:r>
              <a:rPr lang="ru-RU" sz="2000" b="1" smtClean="0">
                <a:solidFill>
                  <a:srgbClr val="FF0000"/>
                </a:solidFill>
              </a:rPr>
              <a:t>6.1 Действия по обработке рисков и выявлению возможностей</a:t>
            </a:r>
          </a:p>
          <a:p>
            <a:pPr>
              <a:buFont typeface="Arial" charset="0"/>
              <a:buNone/>
            </a:pPr>
            <a:endParaRPr lang="ru-RU" sz="2000" b="1" smtClean="0">
              <a:solidFill>
                <a:srgbClr val="FF0000"/>
              </a:solidFill>
            </a:endParaRPr>
          </a:p>
          <a:p>
            <a:r>
              <a:rPr lang="ru-RU" sz="2000" b="1" smtClean="0">
                <a:solidFill>
                  <a:srgbClr val="00B050"/>
                </a:solidFill>
              </a:rPr>
              <a:t>6.2 Цели в области качества</a:t>
            </a:r>
          </a:p>
          <a:p>
            <a:endParaRPr lang="ru-RU" sz="2000" b="1" smtClean="0"/>
          </a:p>
          <a:p>
            <a:r>
              <a:rPr lang="ru-RU" sz="2000" b="1" smtClean="0">
                <a:solidFill>
                  <a:srgbClr val="0070C0"/>
                </a:solidFill>
              </a:rPr>
              <a:t>6.3 Планирование изменений </a:t>
            </a:r>
          </a:p>
        </p:txBody>
      </p:sp>
      <p:sp>
        <p:nvSpPr>
          <p:cNvPr id="28676" name="Содержимое 2"/>
          <p:cNvSpPr txBox="1">
            <a:spLocks/>
          </p:cNvSpPr>
          <p:nvPr/>
        </p:nvSpPr>
        <p:spPr bwMode="auto">
          <a:xfrm>
            <a:off x="4787900" y="1700213"/>
            <a:ext cx="3600450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sz="2000" b="1">
                <a:latin typeface="Calibri" pitchFamily="34" charset="0"/>
              </a:rPr>
              <a:t>Ключевые отличия</a:t>
            </a: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ru-RU" sz="2000" b="1">
              <a:latin typeface="Calibri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ru-RU" sz="2000">
                <a:latin typeface="Calibri" pitchFamily="34" charset="0"/>
              </a:rPr>
              <a:t>Появление менеджмента рисков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Char char="•"/>
            </a:pPr>
            <a:endParaRPr lang="ru-RU" sz="2000">
              <a:latin typeface="Calibri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ru-RU" sz="2000">
                <a:latin typeface="Calibri" pitchFamily="34" charset="0"/>
              </a:rPr>
              <a:t> Появление менеджмента изменений </a:t>
            </a:r>
          </a:p>
        </p:txBody>
      </p:sp>
    </p:spTree>
    <p:extLst>
      <p:ext uri="{BB962C8B-B14F-4D97-AF65-F5344CB8AC3E}">
        <p14:creationId xmlns:p14="http://schemas.microsoft.com/office/powerpoint/2010/main" val="1100215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Раздел 7. </a:t>
            </a:r>
            <a:br>
              <a:rPr lang="ru-RU" dirty="0" smtClean="0"/>
            </a:br>
            <a:r>
              <a:rPr lang="ru-RU" dirty="0" smtClean="0"/>
              <a:t>Ресурсы</a:t>
            </a:r>
          </a:p>
        </p:txBody>
      </p:sp>
      <p:sp>
        <p:nvSpPr>
          <p:cNvPr id="29699" name="Содержимое 2"/>
          <p:cNvSpPr>
            <a:spLocks noGrp="1"/>
          </p:cNvSpPr>
          <p:nvPr>
            <p:ph idx="1"/>
          </p:nvPr>
        </p:nvSpPr>
        <p:spPr>
          <a:xfrm>
            <a:off x="457200" y="1700213"/>
            <a:ext cx="4043363" cy="381635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z="2000" b="1" smtClean="0"/>
              <a:t>Структура раздела</a:t>
            </a:r>
          </a:p>
          <a:p>
            <a:pPr algn="ctr">
              <a:buFont typeface="Arial" charset="0"/>
              <a:buNone/>
            </a:pPr>
            <a:endParaRPr lang="ru-RU" sz="2000" b="1" smtClean="0"/>
          </a:p>
          <a:p>
            <a:r>
              <a:rPr lang="ru-RU" sz="2000" b="1" smtClean="0">
                <a:solidFill>
                  <a:srgbClr val="FF0000"/>
                </a:solidFill>
              </a:rPr>
              <a:t>7.1 Ресурсы</a:t>
            </a:r>
          </a:p>
          <a:p>
            <a:r>
              <a:rPr lang="ru-RU" sz="2000" b="1" smtClean="0">
                <a:solidFill>
                  <a:srgbClr val="00B050"/>
                </a:solidFill>
              </a:rPr>
              <a:t>7.2 Компетентность</a:t>
            </a:r>
            <a:endParaRPr lang="ru-RU" sz="2000" b="1" smtClean="0"/>
          </a:p>
          <a:p>
            <a:r>
              <a:rPr lang="ru-RU" sz="2000" b="1" smtClean="0">
                <a:solidFill>
                  <a:srgbClr val="00B050"/>
                </a:solidFill>
              </a:rPr>
              <a:t>7.3 Осведомленность</a:t>
            </a:r>
            <a:endParaRPr lang="ru-RU" sz="2000" b="1" smtClean="0">
              <a:solidFill>
                <a:srgbClr val="0070C0"/>
              </a:solidFill>
            </a:endParaRPr>
          </a:p>
          <a:p>
            <a:r>
              <a:rPr lang="ru-RU" sz="2000" b="1" smtClean="0">
                <a:solidFill>
                  <a:srgbClr val="FF0000"/>
                </a:solidFill>
              </a:rPr>
              <a:t>7.4. Коммуникация</a:t>
            </a:r>
            <a:endParaRPr lang="ru-RU" sz="2000" b="1" smtClean="0">
              <a:solidFill>
                <a:srgbClr val="0070C0"/>
              </a:solidFill>
            </a:endParaRPr>
          </a:p>
          <a:p>
            <a:r>
              <a:rPr lang="ru-RU" sz="2000" b="1" smtClean="0">
                <a:solidFill>
                  <a:srgbClr val="0070C0"/>
                </a:solidFill>
              </a:rPr>
              <a:t>7.5 Документированная информация</a:t>
            </a:r>
          </a:p>
        </p:txBody>
      </p:sp>
      <p:sp>
        <p:nvSpPr>
          <p:cNvPr id="29700" name="Содержимое 2"/>
          <p:cNvSpPr txBox="1">
            <a:spLocks/>
          </p:cNvSpPr>
          <p:nvPr/>
        </p:nvSpPr>
        <p:spPr bwMode="auto">
          <a:xfrm>
            <a:off x="4787900" y="1700213"/>
            <a:ext cx="3600450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sz="2000" b="1">
                <a:latin typeface="Calibri" pitchFamily="34" charset="0"/>
              </a:rPr>
              <a:t>Ключевые отличия</a:t>
            </a: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ru-RU" sz="2000" b="1">
              <a:latin typeface="Calibri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ru-RU" sz="2000">
                <a:latin typeface="Calibri" pitchFamily="34" charset="0"/>
              </a:rPr>
              <a:t>Знания – ресурс, которым нужно управлять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Char char="•"/>
            </a:pPr>
            <a:endParaRPr lang="ru-RU" sz="2000">
              <a:latin typeface="Calibri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ru-RU" sz="2000">
                <a:latin typeface="Calibri" pitchFamily="34" charset="0"/>
              </a:rPr>
              <a:t> Внутренними и внешними связями нужно управлять</a:t>
            </a:r>
          </a:p>
        </p:txBody>
      </p:sp>
    </p:spTree>
    <p:extLst>
      <p:ext uri="{BB962C8B-B14F-4D97-AF65-F5344CB8AC3E}">
        <p14:creationId xmlns:p14="http://schemas.microsoft.com/office/powerpoint/2010/main" val="3511702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Раздел 8. </a:t>
            </a:r>
            <a:br>
              <a:rPr lang="ru-RU" dirty="0" smtClean="0"/>
            </a:br>
            <a:r>
              <a:rPr lang="ru-RU" dirty="0" smtClean="0"/>
              <a:t>Функционирование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213"/>
            <a:ext cx="4114800" cy="4681537"/>
          </a:xfrm>
        </p:spPr>
        <p:txBody>
          <a:bodyPr rtlCol="0">
            <a:normAutofit fontScale="85000" lnSpcReduction="2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 smtClean="0"/>
              <a:t>Структура раздела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100" b="1" dirty="0" smtClean="0">
                <a:solidFill>
                  <a:srgbClr val="00B050"/>
                </a:solidFill>
              </a:rPr>
              <a:t>8.1 Оперативное планирование и управление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100" b="1" dirty="0" smtClean="0">
                <a:solidFill>
                  <a:srgbClr val="00B050"/>
                </a:solidFill>
              </a:rPr>
              <a:t>8.2 Определение требований к продукции и услугам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100" b="1" dirty="0" smtClean="0">
                <a:solidFill>
                  <a:srgbClr val="00B050"/>
                </a:solidFill>
              </a:rPr>
              <a:t>8.3 Разработка и проектирование продукции и услуг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100" b="1" dirty="0" smtClean="0">
                <a:solidFill>
                  <a:srgbClr val="0070C0"/>
                </a:solidFill>
              </a:rPr>
              <a:t>8.4. Управление поставкой продукции внешнего происхождения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100" b="1" dirty="0" smtClean="0">
                <a:solidFill>
                  <a:srgbClr val="00B050"/>
                </a:solidFill>
              </a:rPr>
              <a:t>8.5 Производство продукции и услуг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100" b="1" dirty="0" smtClean="0">
                <a:solidFill>
                  <a:srgbClr val="00B050"/>
                </a:solidFill>
              </a:rPr>
              <a:t>8.6 Выпуск продукции и услуг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100" b="1" dirty="0" smtClean="0">
                <a:solidFill>
                  <a:srgbClr val="0070C0"/>
                </a:solidFill>
              </a:rPr>
              <a:t>8.7 Управление несоответствующими выходами процессов, продукции и услуг</a:t>
            </a:r>
          </a:p>
        </p:txBody>
      </p:sp>
      <p:sp>
        <p:nvSpPr>
          <p:cNvPr id="30724" name="Содержимое 2"/>
          <p:cNvSpPr txBox="1">
            <a:spLocks/>
          </p:cNvSpPr>
          <p:nvPr/>
        </p:nvSpPr>
        <p:spPr bwMode="auto">
          <a:xfrm>
            <a:off x="4787900" y="1700213"/>
            <a:ext cx="3600450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sz="2000" b="1">
                <a:latin typeface="Calibri" pitchFamily="34" charset="0"/>
              </a:rPr>
              <a:t>Ключевые отличия</a:t>
            </a: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ru-RU" sz="2000" b="1">
              <a:latin typeface="Calibri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ru-RU" sz="2000">
                <a:latin typeface="Calibri" pitchFamily="34" charset="0"/>
              </a:rPr>
              <a:t>Аутсорсинг и закупки управляются с помощью общего пункта стандарта 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Char char="•"/>
            </a:pPr>
            <a:endParaRPr lang="ru-RU" sz="2000">
              <a:latin typeface="Calibri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ru-RU" sz="2000">
                <a:latin typeface="Calibri" pitchFamily="34" charset="0"/>
              </a:rPr>
              <a:t> Несоответствующие выходы процессов???</a:t>
            </a:r>
          </a:p>
        </p:txBody>
      </p:sp>
    </p:spTree>
    <p:extLst>
      <p:ext uri="{BB962C8B-B14F-4D97-AF65-F5344CB8AC3E}">
        <p14:creationId xmlns:p14="http://schemas.microsoft.com/office/powerpoint/2010/main" val="2783238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6200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Раздел 9. </a:t>
            </a:r>
            <a:br>
              <a:rPr lang="ru-RU" dirty="0" smtClean="0"/>
            </a:br>
            <a:r>
              <a:rPr lang="ru-RU" dirty="0" smtClean="0"/>
              <a:t>Оценка результатов деятельности</a:t>
            </a:r>
          </a:p>
        </p:txBody>
      </p:sp>
      <p:sp>
        <p:nvSpPr>
          <p:cNvPr id="31747" name="Содержимое 2"/>
          <p:cNvSpPr>
            <a:spLocks noGrp="1"/>
          </p:cNvSpPr>
          <p:nvPr>
            <p:ph idx="1"/>
          </p:nvPr>
        </p:nvSpPr>
        <p:spPr>
          <a:xfrm>
            <a:off x="467544" y="2060848"/>
            <a:ext cx="4114800" cy="4681537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z="2000" b="1" dirty="0" smtClean="0"/>
              <a:t>Структура раздела</a:t>
            </a:r>
          </a:p>
          <a:p>
            <a:pPr algn="ctr">
              <a:buFont typeface="Arial" charset="0"/>
              <a:buNone/>
            </a:pPr>
            <a:endParaRPr lang="ru-RU" sz="2000" b="1" dirty="0" smtClean="0"/>
          </a:p>
          <a:p>
            <a:r>
              <a:rPr lang="ru-RU" sz="2000" b="1" dirty="0" smtClean="0">
                <a:solidFill>
                  <a:srgbClr val="00B050"/>
                </a:solidFill>
              </a:rPr>
              <a:t>9.1 Мониторинг, измерение, анализ и оценка</a:t>
            </a:r>
          </a:p>
          <a:p>
            <a:endParaRPr lang="ru-RU" sz="2000" b="1" dirty="0" smtClean="0">
              <a:solidFill>
                <a:srgbClr val="00B050"/>
              </a:solidFill>
            </a:endParaRPr>
          </a:p>
          <a:p>
            <a:r>
              <a:rPr lang="ru-RU" sz="2000" b="1" dirty="0" smtClean="0">
                <a:solidFill>
                  <a:srgbClr val="00B050"/>
                </a:solidFill>
              </a:rPr>
              <a:t>9.2 Внутренний аудит</a:t>
            </a:r>
          </a:p>
          <a:p>
            <a:endParaRPr lang="ru-RU" sz="2000" b="1" dirty="0" smtClean="0">
              <a:solidFill>
                <a:srgbClr val="00B050"/>
              </a:solidFill>
            </a:endParaRPr>
          </a:p>
          <a:p>
            <a:r>
              <a:rPr lang="ru-RU" sz="2000" b="1" dirty="0" smtClean="0">
                <a:solidFill>
                  <a:srgbClr val="00B050"/>
                </a:solidFill>
              </a:rPr>
              <a:t>9.3 Анализ менеджмента </a:t>
            </a:r>
          </a:p>
        </p:txBody>
      </p:sp>
      <p:sp>
        <p:nvSpPr>
          <p:cNvPr id="31748" name="Содержимое 2"/>
          <p:cNvSpPr txBox="1">
            <a:spLocks/>
          </p:cNvSpPr>
          <p:nvPr/>
        </p:nvSpPr>
        <p:spPr bwMode="auto">
          <a:xfrm>
            <a:off x="4780782" y="2060848"/>
            <a:ext cx="3600450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sz="2000" b="1" dirty="0">
                <a:latin typeface="Calibri" pitchFamily="34" charset="0"/>
              </a:rPr>
              <a:t>Ключевые отличия</a:t>
            </a: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ru-RU" sz="2000" b="1" dirty="0">
              <a:latin typeface="Calibri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ru-RU" sz="2000" dirty="0">
                <a:latin typeface="Calibri" pitchFamily="34" charset="0"/>
              </a:rPr>
              <a:t>В  раздел включен анализ менеджмента качества </a:t>
            </a:r>
          </a:p>
        </p:txBody>
      </p:sp>
    </p:spTree>
    <p:extLst>
      <p:ext uri="{BB962C8B-B14F-4D97-AF65-F5344CB8AC3E}">
        <p14:creationId xmlns:p14="http://schemas.microsoft.com/office/powerpoint/2010/main" val="2390511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Раздел 10. </a:t>
            </a:r>
            <a:br>
              <a:rPr lang="ru-RU" dirty="0" smtClean="0"/>
            </a:br>
            <a:r>
              <a:rPr lang="ru-RU" dirty="0" smtClean="0"/>
              <a:t>Улучшения</a:t>
            </a:r>
          </a:p>
        </p:txBody>
      </p:sp>
      <p:sp>
        <p:nvSpPr>
          <p:cNvPr id="32771" name="Содержимое 2"/>
          <p:cNvSpPr>
            <a:spLocks noGrp="1"/>
          </p:cNvSpPr>
          <p:nvPr>
            <p:ph idx="1"/>
          </p:nvPr>
        </p:nvSpPr>
        <p:spPr>
          <a:xfrm>
            <a:off x="457200" y="1700213"/>
            <a:ext cx="4114800" cy="4681537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z="2000" b="1" smtClean="0"/>
              <a:t>Структура раздела</a:t>
            </a:r>
          </a:p>
          <a:p>
            <a:pPr algn="ctr">
              <a:buFont typeface="Arial" charset="0"/>
              <a:buNone/>
            </a:pPr>
            <a:endParaRPr lang="ru-RU" sz="2000" b="1" smtClean="0"/>
          </a:p>
          <a:p>
            <a:r>
              <a:rPr lang="ru-RU" sz="2000" b="1" smtClean="0">
                <a:solidFill>
                  <a:srgbClr val="00B050"/>
                </a:solidFill>
              </a:rPr>
              <a:t>10.1 Общие положения</a:t>
            </a:r>
          </a:p>
          <a:p>
            <a:endParaRPr lang="ru-RU" sz="2000" b="1" smtClean="0">
              <a:solidFill>
                <a:srgbClr val="00B050"/>
              </a:solidFill>
            </a:endParaRPr>
          </a:p>
          <a:p>
            <a:r>
              <a:rPr lang="ru-RU" sz="2000" b="1" smtClean="0">
                <a:solidFill>
                  <a:srgbClr val="00B050"/>
                </a:solidFill>
              </a:rPr>
              <a:t>10.2 Несоответствия и корректирующие действия</a:t>
            </a:r>
          </a:p>
          <a:p>
            <a:endParaRPr lang="ru-RU" sz="2000" b="1" smtClean="0">
              <a:solidFill>
                <a:srgbClr val="00B050"/>
              </a:solidFill>
            </a:endParaRPr>
          </a:p>
          <a:p>
            <a:r>
              <a:rPr lang="ru-RU" sz="2000" b="1" smtClean="0">
                <a:solidFill>
                  <a:srgbClr val="0070C0"/>
                </a:solidFill>
              </a:rPr>
              <a:t>10.3 Постоянное улучшение</a:t>
            </a:r>
          </a:p>
        </p:txBody>
      </p:sp>
      <p:sp>
        <p:nvSpPr>
          <p:cNvPr id="32772" name="Содержимое 2"/>
          <p:cNvSpPr txBox="1">
            <a:spLocks/>
          </p:cNvSpPr>
          <p:nvPr/>
        </p:nvSpPr>
        <p:spPr bwMode="auto">
          <a:xfrm>
            <a:off x="4787900" y="1700213"/>
            <a:ext cx="3600450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sz="2000" b="1">
                <a:latin typeface="Calibri" pitchFamily="34" charset="0"/>
              </a:rPr>
              <a:t>Ключевые отличия</a:t>
            </a: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ru-RU" sz="2000" b="1">
              <a:latin typeface="Calibri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ru-RU" sz="2000">
                <a:latin typeface="Calibri" pitchFamily="34" charset="0"/>
              </a:rPr>
              <a:t>Предупреждающие действия исключены по факту из стандарта</a:t>
            </a:r>
          </a:p>
          <a:p>
            <a:pPr algn="just" eaLnBrk="1" hangingPunct="1">
              <a:spcBef>
                <a:spcPct val="20000"/>
              </a:spcBef>
            </a:pPr>
            <a:endParaRPr lang="ru-RU" sz="2000">
              <a:latin typeface="Calibri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ru-RU" sz="2000">
                <a:latin typeface="Calibri" pitchFamily="34" charset="0"/>
              </a:rPr>
              <a:t>Постоянное улучшение – самостоятельное требование, помимо корректирующих действий!</a:t>
            </a:r>
          </a:p>
        </p:txBody>
      </p:sp>
    </p:spTree>
    <p:extLst>
      <p:ext uri="{BB962C8B-B14F-4D97-AF65-F5344CB8AC3E}">
        <p14:creationId xmlns:p14="http://schemas.microsoft.com/office/powerpoint/2010/main" val="199427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ISO 9001:2015. Сущность требований и их реализация в СМК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556792"/>
            <a:ext cx="82089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ISO </a:t>
            </a:r>
            <a:r>
              <a:rPr lang="ru-RU" b="1" dirty="0" smtClean="0"/>
              <a:t>9000:2015</a:t>
            </a:r>
            <a:r>
              <a:rPr lang="ru-RU" dirty="0" smtClean="0"/>
              <a:t> </a:t>
            </a:r>
            <a:r>
              <a:rPr lang="ru-RU" dirty="0"/>
              <a:t>включает </a:t>
            </a:r>
            <a:r>
              <a:rPr lang="ru-RU" b="1" dirty="0"/>
              <a:t>основополагающие понятия </a:t>
            </a:r>
            <a:r>
              <a:rPr lang="ru-RU" dirty="0"/>
              <a:t>и </a:t>
            </a:r>
            <a:r>
              <a:rPr lang="ru-RU" b="1" dirty="0"/>
              <a:t>принципы менеджмента качества</a:t>
            </a:r>
            <a:r>
              <a:rPr lang="ru-RU" dirty="0"/>
              <a:t>, а также определяет термины, связанные с системами менеджмента качества (далее СМК). Данный стандарт рассматривает </a:t>
            </a:r>
            <a:r>
              <a:rPr lang="ru-RU" b="1" dirty="0"/>
              <a:t>семь принципов </a:t>
            </a:r>
            <a:r>
              <a:rPr lang="ru-RU" dirty="0"/>
              <a:t>менеджмента, на которых </a:t>
            </a:r>
            <a:r>
              <a:rPr lang="ru-RU" dirty="0" smtClean="0"/>
              <a:t>основаны </a:t>
            </a:r>
            <a:r>
              <a:rPr lang="ru-RU" b="1" dirty="0"/>
              <a:t>разработка, внедрение, функционирование и улучшение </a:t>
            </a:r>
            <a:r>
              <a:rPr lang="ru-RU" dirty="0"/>
              <a:t>СМК </a:t>
            </a:r>
          </a:p>
        </p:txBody>
      </p:sp>
      <p:pic>
        <p:nvPicPr>
          <p:cNvPr id="4" name="Рисунок 3" descr="http://www.sistus-iso.ru/photos/resized/1_%286%29_450_242.jpg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140968"/>
            <a:ext cx="6293261" cy="3384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ISO 9001:2015. Сущность требований и их реализация в СМК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556792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Рассматривая модель СМК, наблюдается сходство элементов организации  как  организационно-социальной  системы  с характеристиками человека </a:t>
            </a:r>
            <a:endParaRPr lang="ru-RU" dirty="0"/>
          </a:p>
        </p:txBody>
      </p:sp>
      <p:pic>
        <p:nvPicPr>
          <p:cNvPr id="5" name="Рисунок 4" descr="http://www.sistus-iso.ru/photos/resized/2_%285%29_450_202.jpg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708920"/>
            <a:ext cx="7632848" cy="3672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ISO 9001:2015. Сущность требований и их реализация в СМК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556792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Идеология стандарта</a:t>
            </a:r>
            <a:endParaRPr lang="ru-RU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611560" y="1772816"/>
          <a:ext cx="8064896" cy="4712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ISO 9001:2015. Сущность требований и их реализация в СМК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23453" y="1412776"/>
            <a:ext cx="77048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PDCA </a:t>
            </a:r>
            <a:r>
              <a:rPr lang="ru-RU" b="1" dirty="0"/>
              <a:t>(Цикл </a:t>
            </a:r>
            <a:r>
              <a:rPr lang="ru-RU" b="1" dirty="0" err="1" smtClean="0"/>
              <a:t>Деминга-Шухарта</a:t>
            </a:r>
            <a:r>
              <a:rPr lang="ru-RU" dirty="0" smtClean="0"/>
              <a:t>). </a:t>
            </a:r>
            <a:r>
              <a:rPr lang="ru-RU" dirty="0"/>
              <a:t>Деятельность планируется (</a:t>
            </a:r>
            <a:r>
              <a:rPr lang="ru-RU" dirty="0" smtClean="0"/>
              <a:t>P</a:t>
            </a:r>
            <a:r>
              <a:rPr lang="en-US" dirty="0" err="1" smtClean="0"/>
              <a:t>lan</a:t>
            </a:r>
            <a:r>
              <a:rPr lang="ru-RU" dirty="0" smtClean="0"/>
              <a:t>); </a:t>
            </a:r>
            <a:r>
              <a:rPr lang="ru-RU" dirty="0"/>
              <a:t>выполняется то, что запланировано (</a:t>
            </a:r>
            <a:r>
              <a:rPr lang="ru-RU" dirty="0" smtClean="0"/>
              <a:t>D</a:t>
            </a:r>
            <a:r>
              <a:rPr lang="en-US" dirty="0"/>
              <a:t>o</a:t>
            </a:r>
            <a:r>
              <a:rPr lang="ru-RU" dirty="0" smtClean="0"/>
              <a:t>); </a:t>
            </a:r>
            <a:r>
              <a:rPr lang="ru-RU" dirty="0"/>
              <a:t>сравниваются планируемые и фактические показатели и определяются результаты деятельности (</a:t>
            </a:r>
            <a:r>
              <a:rPr lang="ru-RU" dirty="0" smtClean="0"/>
              <a:t>C</a:t>
            </a:r>
            <a:r>
              <a:rPr lang="en-US" dirty="0" err="1" smtClean="0"/>
              <a:t>ontrol</a:t>
            </a:r>
            <a:r>
              <a:rPr lang="ru-RU" dirty="0" smtClean="0"/>
              <a:t>); </a:t>
            </a:r>
            <a:r>
              <a:rPr lang="ru-RU" dirty="0"/>
              <a:t>вносятся доработки в план и/или разрабатываются и реализуются улучшения (</a:t>
            </a:r>
            <a:r>
              <a:rPr lang="ru-RU" dirty="0" smtClean="0"/>
              <a:t>A</a:t>
            </a:r>
            <a:r>
              <a:rPr lang="en-US" dirty="0" err="1" smtClean="0"/>
              <a:t>ction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2050" name="Picture 2" descr="http://www.studfiles.ru/html/2706/1132/html_7VQJKjPaBm.Pw_R/htmlconvd-jMxmrX_html_7d93148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1736" y="2890104"/>
            <a:ext cx="5998576" cy="38417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ISO 9001:2015. Сущность требований и их реализация в СМК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556792"/>
            <a:ext cx="7128792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dirty="0"/>
              <a:t>СМК – динамичная и постоянно развивающаяся система за счет проведения периодических улучшений и инноваций. </a:t>
            </a:r>
            <a:endParaRPr lang="en-US" dirty="0" smtClean="0"/>
          </a:p>
          <a:p>
            <a:pPr algn="just">
              <a:spcAft>
                <a:spcPts val="1200"/>
              </a:spcAft>
            </a:pPr>
            <a:r>
              <a:rPr lang="ru-RU" dirty="0" smtClean="0"/>
              <a:t>Стандарт </a:t>
            </a:r>
            <a:r>
              <a:rPr lang="ru-RU" b="1" dirty="0"/>
              <a:t>ISO </a:t>
            </a:r>
            <a:r>
              <a:rPr lang="ru-RU" b="1" dirty="0" smtClean="0"/>
              <a:t>9001:2015</a:t>
            </a:r>
            <a:r>
              <a:rPr lang="ru-RU" dirty="0" smtClean="0"/>
              <a:t> </a:t>
            </a:r>
            <a:r>
              <a:rPr lang="ru-RU" dirty="0"/>
              <a:t>содержит </a:t>
            </a:r>
            <a:r>
              <a:rPr lang="ru-RU" b="1" dirty="0"/>
              <a:t>требования</a:t>
            </a:r>
            <a:r>
              <a:rPr lang="ru-RU" dirty="0"/>
              <a:t>, выполняя которые организация сможет разработать документированную СМК для эффективной и результативной реализации своих многочисленных функций. </a:t>
            </a:r>
            <a:endParaRPr lang="en-US" dirty="0" smtClean="0"/>
          </a:p>
          <a:p>
            <a:pPr algn="just">
              <a:spcAft>
                <a:spcPts val="1200"/>
              </a:spcAft>
            </a:pPr>
            <a:r>
              <a:rPr lang="ru-RU" dirty="0" smtClean="0"/>
              <a:t>В </a:t>
            </a:r>
            <a:r>
              <a:rPr lang="ru-RU" dirty="0"/>
              <a:t>ходе построения СМК нет необходимости отменять то, что уже существует в организации. Положения и требования стандартов ИСО серии 9000 могут быть использованы для создания </a:t>
            </a:r>
            <a:r>
              <a:rPr lang="ru-RU" b="1" dirty="0"/>
              <a:t>целостной системы менеджмента качества </a:t>
            </a:r>
            <a:r>
              <a:rPr lang="ru-RU" dirty="0"/>
              <a:t>на основе </a:t>
            </a:r>
            <a:r>
              <a:rPr lang="ru-RU" b="1" dirty="0"/>
              <a:t>имеющейся</a:t>
            </a:r>
            <a:r>
              <a:rPr lang="ru-RU" dirty="0"/>
              <a:t> в организации базы знаний.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ISO 9001:2015. Сущность требований и их реализация в СМК</a:t>
            </a:r>
            <a:endParaRPr lang="ru-RU" sz="3200" dirty="0"/>
          </a:p>
        </p:txBody>
      </p:sp>
      <p:pic>
        <p:nvPicPr>
          <p:cNvPr id="4" name="Рисунок 3" descr="http://www.sistus-iso.ru/photos/resized/4_%283%29_450_305.jpg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4372" y="2087533"/>
            <a:ext cx="7200800" cy="479889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539552" y="1412776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dirty="0"/>
              <a:t>СМК должна функционировать по трем стадиям, при этом необходимо выдерживать баланс между действиями по соответствующим стадиям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8"/>
          <p:cNvSpPr>
            <a:spLocks noChangeArrowheads="1"/>
          </p:cNvSpPr>
          <p:nvPr/>
        </p:nvSpPr>
        <p:spPr bwMode="auto">
          <a:xfrm>
            <a:off x="179512" y="220394"/>
            <a:ext cx="7637462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51" tIns="41976" rIns="83951" bIns="41976"/>
          <a:lstStyle/>
          <a:p>
            <a:pPr algn="r">
              <a:defRPr/>
            </a:pPr>
            <a:r>
              <a:rPr lang="ru-RU" sz="2200" b="1" i="1" dirty="0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Цикл стратегического управления</a:t>
            </a:r>
          </a:p>
        </p:txBody>
      </p:sp>
      <p:grpSp>
        <p:nvGrpSpPr>
          <p:cNvPr id="35843" name="Group 3"/>
          <p:cNvGrpSpPr>
            <a:grpSpLocks/>
          </p:cNvGrpSpPr>
          <p:nvPr/>
        </p:nvGrpSpPr>
        <p:grpSpPr bwMode="auto">
          <a:xfrm>
            <a:off x="251520" y="1136649"/>
            <a:ext cx="7872537" cy="5172671"/>
            <a:chOff x="649" y="753"/>
            <a:chExt cx="4832" cy="3089"/>
          </a:xfrm>
        </p:grpSpPr>
        <p:sp>
          <p:nvSpPr>
            <p:cNvPr id="35845" name="Line 4"/>
            <p:cNvSpPr>
              <a:spLocks noChangeShapeType="1"/>
            </p:cNvSpPr>
            <p:nvPr/>
          </p:nvSpPr>
          <p:spPr bwMode="auto">
            <a:xfrm flipV="1">
              <a:off x="2110" y="975"/>
              <a:ext cx="510" cy="36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35846" name="Line 5"/>
            <p:cNvSpPr>
              <a:spLocks noChangeShapeType="1"/>
            </p:cNvSpPr>
            <p:nvPr/>
          </p:nvSpPr>
          <p:spPr bwMode="auto">
            <a:xfrm>
              <a:off x="2064" y="1842"/>
              <a:ext cx="476" cy="329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35847" name="Line 6"/>
            <p:cNvSpPr>
              <a:spLocks noChangeShapeType="1"/>
            </p:cNvSpPr>
            <p:nvPr/>
          </p:nvSpPr>
          <p:spPr bwMode="auto">
            <a:xfrm>
              <a:off x="4469" y="1570"/>
              <a:ext cx="11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35848" name="Line 7"/>
            <p:cNvSpPr>
              <a:spLocks noChangeShapeType="1"/>
            </p:cNvSpPr>
            <p:nvPr/>
          </p:nvSpPr>
          <p:spPr bwMode="auto">
            <a:xfrm flipH="1">
              <a:off x="5016" y="1793"/>
              <a:ext cx="0" cy="22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291849" name="Text Box 8"/>
            <p:cNvSpPr txBox="1">
              <a:spLocks noChangeArrowheads="1"/>
            </p:cNvSpPr>
            <p:nvPr/>
          </p:nvSpPr>
          <p:spPr bwMode="auto">
            <a:xfrm>
              <a:off x="2588" y="2453"/>
              <a:ext cx="832" cy="23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2857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defTabSz="839788">
                <a:lnSpc>
                  <a:spcPct val="90000"/>
                </a:lnSpc>
                <a:spcBef>
                  <a:spcPct val="50000"/>
                </a:spcBef>
                <a:defRPr/>
              </a:pPr>
              <a:r>
                <a:rPr lang="ru-RU" sz="1200" dirty="0">
                  <a:latin typeface="Arial" pitchFamily="34" charset="0"/>
                  <a:cs typeface="Arial" pitchFamily="34" charset="0"/>
                </a:rPr>
                <a:t>Стратегические основы</a:t>
              </a:r>
            </a:p>
          </p:txBody>
        </p:sp>
        <p:sp>
          <p:nvSpPr>
            <p:cNvPr id="47" name="Oval 9"/>
            <p:cNvSpPr>
              <a:spLocks noChangeArrowheads="1"/>
            </p:cNvSpPr>
            <p:nvPr/>
          </p:nvSpPr>
          <p:spPr bwMode="auto">
            <a:xfrm>
              <a:off x="649" y="1316"/>
              <a:ext cx="858" cy="504"/>
            </a:xfrm>
            <a:prstGeom prst="ellipse">
              <a:avLst/>
            </a:prstGeom>
            <a:solidFill>
              <a:srgbClr val="CCFFCC"/>
            </a:solidFill>
            <a:ln w="28575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lIns="0" tIns="0" rIns="0" bIns="0"/>
            <a:lstStyle/>
            <a:p>
              <a:pPr algn="ctr" defTabSz="839788">
                <a:defRPr/>
              </a:pPr>
              <a:r>
                <a:rPr lang="ru-RU" sz="1200" dirty="0" err="1">
                  <a:cs typeface="Arial" pitchFamily="34" charset="0"/>
                </a:rPr>
                <a:t>Предшест-вующие</a:t>
              </a:r>
              <a:r>
                <a:rPr lang="ru-RU" sz="1200" dirty="0">
                  <a:cs typeface="Arial" pitchFamily="34" charset="0"/>
                </a:rPr>
                <a:t> мероприятия</a:t>
              </a:r>
            </a:p>
          </p:txBody>
        </p:sp>
        <p:sp>
          <p:nvSpPr>
            <p:cNvPr id="48" name="Oval 10"/>
            <p:cNvSpPr>
              <a:spLocks noChangeArrowheads="1"/>
            </p:cNvSpPr>
            <p:nvPr/>
          </p:nvSpPr>
          <p:spPr bwMode="auto">
            <a:xfrm>
              <a:off x="1640" y="1320"/>
              <a:ext cx="828" cy="505"/>
            </a:xfrm>
            <a:prstGeom prst="ellipse">
              <a:avLst/>
            </a:prstGeom>
            <a:solidFill>
              <a:srgbClr val="CCFFCC"/>
            </a:solidFill>
            <a:ln w="28575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lIns="0" tIns="0" rIns="0" bIns="0"/>
            <a:lstStyle/>
            <a:p>
              <a:pPr algn="ctr" defTabSz="839788">
                <a:defRPr/>
              </a:pPr>
              <a:r>
                <a:rPr lang="ru-RU" sz="1200" dirty="0" err="1">
                  <a:cs typeface="Arial" pitchFamily="34" charset="0"/>
                </a:rPr>
                <a:t>Организа-ционная</a:t>
              </a:r>
              <a:r>
                <a:rPr lang="ru-RU" sz="1200" dirty="0">
                  <a:cs typeface="Arial" pitchFamily="34" charset="0"/>
                </a:rPr>
                <a:t> оценка</a:t>
              </a:r>
            </a:p>
          </p:txBody>
        </p:sp>
        <p:sp>
          <p:nvSpPr>
            <p:cNvPr id="49" name="Oval 11"/>
            <p:cNvSpPr>
              <a:spLocks noChangeArrowheads="1"/>
            </p:cNvSpPr>
            <p:nvPr/>
          </p:nvSpPr>
          <p:spPr bwMode="auto">
            <a:xfrm>
              <a:off x="2608" y="816"/>
              <a:ext cx="807" cy="378"/>
            </a:xfrm>
            <a:prstGeom prst="ellipse">
              <a:avLst/>
            </a:prstGeom>
            <a:solidFill>
              <a:srgbClr val="006666"/>
            </a:solidFill>
            <a:ln w="28575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algn="ctr" rotWithShape="0">
                <a:schemeClr val="accent2">
                  <a:alpha val="50000"/>
                </a:schemeClr>
              </a:outerShdw>
            </a:effectLst>
          </p:spPr>
          <p:txBody>
            <a:bodyPr lIns="0" tIns="0" rIns="0" bIns="0" anchor="ctr"/>
            <a:lstStyle/>
            <a:p>
              <a:pPr algn="ctr" defTabSz="839788">
                <a:defRPr/>
              </a:pPr>
              <a:r>
                <a:rPr lang="ru-RU" dirty="0">
                  <a:solidFill>
                    <a:schemeClr val="bg1"/>
                  </a:solidFill>
                  <a:cs typeface="Arial" pitchFamily="34" charset="0"/>
                </a:rPr>
                <a:t>Миссия</a:t>
              </a:r>
            </a:p>
          </p:txBody>
        </p:sp>
        <p:sp>
          <p:nvSpPr>
            <p:cNvPr id="50" name="Oval 12"/>
            <p:cNvSpPr>
              <a:spLocks noChangeArrowheads="1"/>
            </p:cNvSpPr>
            <p:nvPr/>
          </p:nvSpPr>
          <p:spPr bwMode="auto">
            <a:xfrm>
              <a:off x="677" y="3401"/>
              <a:ext cx="803" cy="378"/>
            </a:xfrm>
            <a:prstGeom prst="ellipse">
              <a:avLst/>
            </a:prstGeom>
            <a:solidFill>
              <a:srgbClr val="CCECFF"/>
            </a:solidFill>
            <a:ln w="28575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lIns="0" tIns="0" rIns="0" bIns="0"/>
            <a:lstStyle/>
            <a:p>
              <a:pPr algn="ctr" defTabSz="839788">
                <a:defRPr/>
              </a:pPr>
              <a:r>
                <a:rPr lang="ru-RU" sz="1200" dirty="0">
                  <a:cs typeface="Arial" pitchFamily="34" charset="0"/>
                </a:rPr>
                <a:t>Оценка действий</a:t>
              </a:r>
            </a:p>
          </p:txBody>
        </p:sp>
        <p:sp>
          <p:nvSpPr>
            <p:cNvPr id="51" name="Oval 13"/>
            <p:cNvSpPr>
              <a:spLocks noChangeArrowheads="1"/>
            </p:cNvSpPr>
            <p:nvPr/>
          </p:nvSpPr>
          <p:spPr bwMode="auto">
            <a:xfrm>
              <a:off x="1619" y="3401"/>
              <a:ext cx="804" cy="378"/>
            </a:xfrm>
            <a:prstGeom prst="ellipse">
              <a:avLst/>
            </a:prstGeom>
            <a:solidFill>
              <a:srgbClr val="CCECFF"/>
            </a:solidFill>
            <a:ln w="28575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lIns="0" tIns="0" rIns="0" bIns="0" anchor="ctr"/>
            <a:lstStyle/>
            <a:p>
              <a:pPr algn="ctr" defTabSz="839788">
                <a:defRPr/>
              </a:pPr>
              <a:r>
                <a:rPr lang="ru-RU" sz="1200" dirty="0">
                  <a:cs typeface="Arial" pitchFamily="34" charset="0"/>
                </a:rPr>
                <a:t>Действия </a:t>
              </a:r>
            </a:p>
          </p:txBody>
        </p:sp>
        <p:sp>
          <p:nvSpPr>
            <p:cNvPr id="52" name="Oval 14"/>
            <p:cNvSpPr>
              <a:spLocks noChangeArrowheads="1"/>
            </p:cNvSpPr>
            <p:nvPr/>
          </p:nvSpPr>
          <p:spPr bwMode="auto">
            <a:xfrm>
              <a:off x="2563" y="3338"/>
              <a:ext cx="914" cy="504"/>
            </a:xfrm>
            <a:prstGeom prst="ellipse">
              <a:avLst/>
            </a:prstGeom>
            <a:solidFill>
              <a:srgbClr val="CCECFF"/>
            </a:solidFill>
            <a:ln w="28575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lIns="0" tIns="0" rIns="0" bIns="0" anchor="ctr"/>
            <a:lstStyle/>
            <a:p>
              <a:pPr defTabSz="839788">
                <a:defRPr/>
              </a:pPr>
              <a:endParaRPr lang="en-US" sz="800" dirty="0">
                <a:cs typeface="Arial" pitchFamily="34" charset="0"/>
              </a:endParaRPr>
            </a:p>
            <a:p>
              <a:pPr algn="ctr" defTabSz="839788">
                <a:defRPr/>
              </a:pPr>
              <a:r>
                <a:rPr lang="ru-RU" sz="1200" dirty="0">
                  <a:cs typeface="Arial" pitchFamily="34" charset="0"/>
                </a:rPr>
                <a:t>Выполнение действующих планов</a:t>
              </a:r>
            </a:p>
          </p:txBody>
        </p:sp>
        <p:sp>
          <p:nvSpPr>
            <p:cNvPr id="53" name="Oval 15"/>
            <p:cNvSpPr>
              <a:spLocks noChangeArrowheads="1"/>
            </p:cNvSpPr>
            <p:nvPr/>
          </p:nvSpPr>
          <p:spPr bwMode="auto">
            <a:xfrm>
              <a:off x="3614" y="3401"/>
              <a:ext cx="850" cy="378"/>
            </a:xfrm>
            <a:prstGeom prst="ellipse">
              <a:avLst/>
            </a:prstGeom>
            <a:solidFill>
              <a:srgbClr val="CCECFF"/>
            </a:solidFill>
            <a:ln w="28575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lIns="0" tIns="0" rIns="0" bIns="0" anchor="ctr"/>
            <a:lstStyle/>
            <a:p>
              <a:pPr algn="ctr" defTabSz="839788">
                <a:defRPr/>
              </a:pPr>
              <a:r>
                <a:rPr lang="ru-RU" sz="1200" dirty="0">
                  <a:cs typeface="Arial" pitchFamily="34" charset="0"/>
                </a:rPr>
                <a:t>Применение </a:t>
              </a:r>
            </a:p>
          </p:txBody>
        </p:sp>
        <p:sp>
          <p:nvSpPr>
            <p:cNvPr id="54" name="Oval 16"/>
            <p:cNvSpPr>
              <a:spLocks noChangeArrowheads="1"/>
            </p:cNvSpPr>
            <p:nvPr/>
          </p:nvSpPr>
          <p:spPr bwMode="auto">
            <a:xfrm>
              <a:off x="4602" y="3401"/>
              <a:ext cx="801" cy="378"/>
            </a:xfrm>
            <a:prstGeom prst="ellipse">
              <a:avLst/>
            </a:prstGeom>
            <a:solidFill>
              <a:srgbClr val="CCECFF"/>
            </a:solidFill>
            <a:ln w="28575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lIns="0" tIns="0" rIns="0" bIns="0" anchor="ctr"/>
            <a:lstStyle/>
            <a:p>
              <a:pPr algn="ctr" defTabSz="839788">
                <a:defRPr/>
              </a:pPr>
              <a:r>
                <a:rPr lang="ru-RU" sz="1200">
                  <a:cs typeface="Arial" pitchFamily="34" charset="0"/>
                </a:rPr>
                <a:t>ПЛАН</a:t>
              </a:r>
            </a:p>
          </p:txBody>
        </p:sp>
        <p:sp>
          <p:nvSpPr>
            <p:cNvPr id="55" name="Oval 17"/>
            <p:cNvSpPr>
              <a:spLocks noChangeArrowheads="1"/>
            </p:cNvSpPr>
            <p:nvPr/>
          </p:nvSpPr>
          <p:spPr bwMode="auto">
            <a:xfrm>
              <a:off x="4611" y="2644"/>
              <a:ext cx="803" cy="378"/>
            </a:xfrm>
            <a:prstGeom prst="ellipse">
              <a:avLst/>
            </a:prstGeom>
            <a:solidFill>
              <a:srgbClr val="FFCCCC"/>
            </a:solidFill>
            <a:ln w="28575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lIns="0" tIns="0" rIns="0" bIns="0" anchor="ctr"/>
            <a:lstStyle/>
            <a:p>
              <a:pPr algn="ctr" defTabSz="839788">
                <a:defRPr/>
              </a:pPr>
              <a:r>
                <a:rPr lang="ru-RU" sz="1600" dirty="0">
                  <a:cs typeface="Arial" pitchFamily="34" charset="0"/>
                </a:rPr>
                <a:t>Задачи</a:t>
              </a:r>
            </a:p>
          </p:txBody>
        </p:sp>
        <p:sp>
          <p:nvSpPr>
            <p:cNvPr id="56" name="Oval 18"/>
            <p:cNvSpPr>
              <a:spLocks noChangeArrowheads="1"/>
            </p:cNvSpPr>
            <p:nvPr/>
          </p:nvSpPr>
          <p:spPr bwMode="auto">
            <a:xfrm>
              <a:off x="4611" y="2030"/>
              <a:ext cx="803" cy="377"/>
            </a:xfrm>
            <a:prstGeom prst="ellipse">
              <a:avLst/>
            </a:prstGeom>
            <a:solidFill>
              <a:srgbClr val="FFCCCC"/>
            </a:solidFill>
            <a:ln w="28575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lIns="0" tIns="0" rIns="0" bIns="0" anchor="ctr"/>
            <a:lstStyle/>
            <a:p>
              <a:pPr defTabSz="839788">
                <a:defRPr/>
              </a:pPr>
              <a:r>
                <a:rPr lang="ru-RU" sz="1400">
                  <a:cs typeface="Arial" pitchFamily="34" charset="0"/>
                </a:rPr>
                <a:t>Стратегии</a:t>
              </a:r>
            </a:p>
          </p:txBody>
        </p:sp>
        <p:sp>
          <p:nvSpPr>
            <p:cNvPr id="57" name="Oval 19"/>
            <p:cNvSpPr>
              <a:spLocks noChangeArrowheads="1"/>
            </p:cNvSpPr>
            <p:nvPr/>
          </p:nvSpPr>
          <p:spPr bwMode="auto">
            <a:xfrm>
              <a:off x="4596" y="1352"/>
              <a:ext cx="833" cy="442"/>
            </a:xfrm>
            <a:prstGeom prst="ellipse">
              <a:avLst/>
            </a:prstGeom>
            <a:solidFill>
              <a:srgbClr val="FFCCCC"/>
            </a:solidFill>
            <a:ln w="28575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lIns="0" tIns="0" rIns="0" bIns="0"/>
            <a:lstStyle/>
            <a:p>
              <a:pPr algn="ctr" defTabSz="839788">
                <a:defRPr/>
              </a:pPr>
              <a:r>
                <a:rPr lang="ru-RU" sz="1200" dirty="0" err="1">
                  <a:cs typeface="Arial" pitchFamily="34" charset="0"/>
                </a:rPr>
                <a:t>Стратеги-ческие</a:t>
              </a:r>
              <a:r>
                <a:rPr lang="ru-RU" sz="1200" dirty="0">
                  <a:cs typeface="Arial" pitchFamily="34" charset="0"/>
                </a:rPr>
                <a:t> цели</a:t>
              </a:r>
            </a:p>
          </p:txBody>
        </p:sp>
        <p:sp>
          <p:nvSpPr>
            <p:cNvPr id="58" name="Oval 20"/>
            <p:cNvSpPr>
              <a:spLocks noChangeArrowheads="1"/>
            </p:cNvSpPr>
            <p:nvPr/>
          </p:nvSpPr>
          <p:spPr bwMode="auto">
            <a:xfrm>
              <a:off x="2566" y="1952"/>
              <a:ext cx="889" cy="44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algn="ctr" rotWithShape="0">
                <a:schemeClr val="accent2">
                  <a:alpha val="50000"/>
                </a:schemeClr>
              </a:outerShdw>
            </a:effectLst>
          </p:spPr>
          <p:txBody>
            <a:bodyPr lIns="0" tIns="0" rIns="0" bIns="0" anchor="ctr"/>
            <a:lstStyle/>
            <a:p>
              <a:pPr defTabSz="839788">
                <a:defRPr/>
              </a:pPr>
              <a:r>
                <a:rPr lang="ru-RU" sz="1200">
                  <a:solidFill>
                    <a:schemeClr val="bg1"/>
                  </a:solidFill>
                  <a:cs typeface="Arial" pitchFamily="34" charset="0"/>
                </a:rPr>
                <a:t>Руководящие принципы</a:t>
              </a:r>
            </a:p>
          </p:txBody>
        </p:sp>
        <p:sp>
          <p:nvSpPr>
            <p:cNvPr id="59" name="Oval 21"/>
            <p:cNvSpPr>
              <a:spLocks noChangeArrowheads="1"/>
            </p:cNvSpPr>
            <p:nvPr/>
          </p:nvSpPr>
          <p:spPr bwMode="auto">
            <a:xfrm>
              <a:off x="2577" y="1352"/>
              <a:ext cx="867" cy="442"/>
            </a:xfrm>
            <a:prstGeom prst="ellipse">
              <a:avLst/>
            </a:prstGeom>
            <a:solidFill>
              <a:srgbClr val="990033"/>
            </a:solidFill>
            <a:ln w="28575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algn="ctr" rotWithShape="0">
                <a:schemeClr val="accent2">
                  <a:alpha val="50000"/>
                </a:schemeClr>
              </a:outerShdw>
            </a:effectLst>
          </p:spPr>
          <p:txBody>
            <a:bodyPr lIns="0" tIns="0" rIns="0" bIns="0"/>
            <a:lstStyle/>
            <a:p>
              <a:pPr defTabSz="839788">
                <a:defRPr/>
              </a:pPr>
              <a:endParaRPr lang="ru-RU" sz="8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ctr" defTabSz="839788">
                <a:defRPr/>
              </a:pPr>
              <a:r>
                <a:rPr lang="ru-RU" dirty="0" err="1">
                  <a:solidFill>
                    <a:schemeClr val="bg1"/>
                  </a:solidFill>
                  <a:cs typeface="Arial" pitchFamily="34" charset="0"/>
                </a:rPr>
                <a:t>Vision</a:t>
              </a:r>
              <a:r>
                <a:rPr lang="ru-RU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60" name="Oval 22"/>
            <p:cNvSpPr>
              <a:spLocks noChangeArrowheads="1"/>
            </p:cNvSpPr>
            <p:nvPr/>
          </p:nvSpPr>
          <p:spPr bwMode="auto">
            <a:xfrm>
              <a:off x="3597" y="1352"/>
              <a:ext cx="865" cy="442"/>
            </a:xfrm>
            <a:prstGeom prst="ellipse">
              <a:avLst/>
            </a:prstGeom>
            <a:solidFill>
              <a:srgbClr val="CCFFCC"/>
            </a:solidFill>
            <a:ln w="28575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lIns="0" tIns="0" rIns="0" bIns="0" anchor="ctr"/>
            <a:lstStyle/>
            <a:p>
              <a:pPr algn="ctr" defTabSz="839788">
                <a:defRPr/>
              </a:pPr>
              <a:r>
                <a:rPr lang="ru-RU" sz="1200" dirty="0">
                  <a:cs typeface="Arial" pitchFamily="34" charset="0"/>
                </a:rPr>
                <a:t>Глубокий анализ</a:t>
              </a:r>
            </a:p>
          </p:txBody>
        </p:sp>
        <p:sp>
          <p:nvSpPr>
            <p:cNvPr id="35864" name="Line 23"/>
            <p:cNvSpPr>
              <a:spLocks noChangeShapeType="1"/>
            </p:cNvSpPr>
            <p:nvPr/>
          </p:nvSpPr>
          <p:spPr bwMode="auto">
            <a:xfrm rot="397657">
              <a:off x="3404" y="1007"/>
              <a:ext cx="556" cy="31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35865" name="Line 24"/>
            <p:cNvSpPr>
              <a:spLocks noChangeShapeType="1"/>
            </p:cNvSpPr>
            <p:nvPr/>
          </p:nvSpPr>
          <p:spPr bwMode="auto">
            <a:xfrm flipH="1" flipV="1">
              <a:off x="1078" y="1825"/>
              <a:ext cx="2" cy="157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35866" name="Line 25"/>
            <p:cNvSpPr>
              <a:spLocks noChangeShapeType="1"/>
            </p:cNvSpPr>
            <p:nvPr/>
          </p:nvSpPr>
          <p:spPr bwMode="auto">
            <a:xfrm flipH="1">
              <a:off x="5015" y="3022"/>
              <a:ext cx="0" cy="37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35867" name="Line 26"/>
            <p:cNvSpPr>
              <a:spLocks noChangeShapeType="1"/>
            </p:cNvSpPr>
            <p:nvPr/>
          </p:nvSpPr>
          <p:spPr bwMode="auto">
            <a:xfrm>
              <a:off x="2507" y="753"/>
              <a:ext cx="0" cy="195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35868" name="Line 27"/>
            <p:cNvSpPr>
              <a:spLocks noChangeShapeType="1"/>
            </p:cNvSpPr>
            <p:nvPr/>
          </p:nvSpPr>
          <p:spPr bwMode="auto">
            <a:xfrm>
              <a:off x="3501" y="756"/>
              <a:ext cx="0" cy="195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35869" name="Line 28"/>
            <p:cNvSpPr>
              <a:spLocks noChangeShapeType="1"/>
            </p:cNvSpPr>
            <p:nvPr/>
          </p:nvSpPr>
          <p:spPr bwMode="auto">
            <a:xfrm>
              <a:off x="2537" y="762"/>
              <a:ext cx="98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35870" name="Line 29"/>
            <p:cNvSpPr>
              <a:spLocks noChangeShapeType="1"/>
            </p:cNvSpPr>
            <p:nvPr/>
          </p:nvSpPr>
          <p:spPr bwMode="auto">
            <a:xfrm>
              <a:off x="2531" y="2671"/>
              <a:ext cx="98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35871" name="Line 30"/>
            <p:cNvSpPr>
              <a:spLocks noChangeShapeType="1"/>
            </p:cNvSpPr>
            <p:nvPr/>
          </p:nvSpPr>
          <p:spPr bwMode="auto">
            <a:xfrm>
              <a:off x="4555" y="1257"/>
              <a:ext cx="0" cy="1829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35872" name="Line 31"/>
            <p:cNvSpPr>
              <a:spLocks noChangeShapeType="1"/>
            </p:cNvSpPr>
            <p:nvPr/>
          </p:nvSpPr>
          <p:spPr bwMode="auto">
            <a:xfrm>
              <a:off x="4555" y="1257"/>
              <a:ext cx="926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35873" name="Line 32"/>
            <p:cNvSpPr>
              <a:spLocks noChangeShapeType="1"/>
            </p:cNvSpPr>
            <p:nvPr/>
          </p:nvSpPr>
          <p:spPr bwMode="auto">
            <a:xfrm>
              <a:off x="5481" y="1257"/>
              <a:ext cx="0" cy="1829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35874" name="Line 33"/>
            <p:cNvSpPr>
              <a:spLocks noChangeShapeType="1"/>
            </p:cNvSpPr>
            <p:nvPr/>
          </p:nvSpPr>
          <p:spPr bwMode="auto">
            <a:xfrm flipH="1">
              <a:off x="4555" y="3086"/>
              <a:ext cx="926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35875" name="Line 34"/>
            <p:cNvSpPr>
              <a:spLocks noChangeShapeType="1"/>
            </p:cNvSpPr>
            <p:nvPr/>
          </p:nvSpPr>
          <p:spPr bwMode="auto">
            <a:xfrm rot="21202343" flipV="1">
              <a:off x="3404" y="1825"/>
              <a:ext cx="556" cy="31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35876" name="Line 35"/>
            <p:cNvSpPr>
              <a:spLocks noChangeShapeType="1"/>
            </p:cNvSpPr>
            <p:nvPr/>
          </p:nvSpPr>
          <p:spPr bwMode="auto">
            <a:xfrm>
              <a:off x="2473" y="1570"/>
              <a:ext cx="1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35877" name="Line 36"/>
            <p:cNvSpPr>
              <a:spLocks noChangeShapeType="1"/>
            </p:cNvSpPr>
            <p:nvPr/>
          </p:nvSpPr>
          <p:spPr bwMode="auto">
            <a:xfrm>
              <a:off x="3471" y="1570"/>
              <a:ext cx="11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35878" name="Line 37"/>
            <p:cNvSpPr>
              <a:spLocks noChangeShapeType="1"/>
            </p:cNvSpPr>
            <p:nvPr/>
          </p:nvSpPr>
          <p:spPr bwMode="auto">
            <a:xfrm>
              <a:off x="1520" y="1570"/>
              <a:ext cx="1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35879" name="Line 38"/>
            <p:cNvSpPr>
              <a:spLocks noChangeShapeType="1"/>
            </p:cNvSpPr>
            <p:nvPr/>
          </p:nvSpPr>
          <p:spPr bwMode="auto">
            <a:xfrm rot="10800000">
              <a:off x="1490" y="3590"/>
              <a:ext cx="1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35880" name="Line 39"/>
            <p:cNvSpPr>
              <a:spLocks noChangeShapeType="1"/>
            </p:cNvSpPr>
            <p:nvPr/>
          </p:nvSpPr>
          <p:spPr bwMode="auto">
            <a:xfrm rot="10800000">
              <a:off x="2430" y="3590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35881" name="Line 40"/>
            <p:cNvSpPr>
              <a:spLocks noChangeShapeType="1"/>
            </p:cNvSpPr>
            <p:nvPr/>
          </p:nvSpPr>
          <p:spPr bwMode="auto">
            <a:xfrm rot="10800000">
              <a:off x="3471" y="3590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35882" name="Line 41"/>
            <p:cNvSpPr>
              <a:spLocks noChangeShapeType="1"/>
            </p:cNvSpPr>
            <p:nvPr/>
          </p:nvSpPr>
          <p:spPr bwMode="auto">
            <a:xfrm rot="10800000">
              <a:off x="4469" y="3590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35883" name="Line 42"/>
            <p:cNvSpPr>
              <a:spLocks noChangeShapeType="1"/>
            </p:cNvSpPr>
            <p:nvPr/>
          </p:nvSpPr>
          <p:spPr bwMode="auto">
            <a:xfrm flipH="1">
              <a:off x="5015" y="2432"/>
              <a:ext cx="0" cy="22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</p:grpSp>
      <p:sp>
        <p:nvSpPr>
          <p:cNvPr id="43" name="Номер слайда 42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fld id="{E039BC15-34B2-4F26-9F47-BE4CF023F88A}" type="slidenum">
              <a:rPr lang="ru-RU" smtClean="0"/>
              <a:pPr algn="l">
                <a:defRPr/>
              </a:pPr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32410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ISO 9001:2015. Сущность требований и их реализация в СМК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556792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b="1" dirty="0" smtClean="0"/>
              <a:t>Процессный подход </a:t>
            </a:r>
            <a:r>
              <a:rPr lang="ru-RU" dirty="0" smtClean="0"/>
              <a:t>- управление </a:t>
            </a:r>
            <a:r>
              <a:rPr lang="ru-RU" dirty="0"/>
              <a:t>деятельностью </a:t>
            </a:r>
            <a:r>
              <a:rPr lang="ru-RU" dirty="0" smtClean="0"/>
              <a:t>организации </a:t>
            </a:r>
            <a:r>
              <a:rPr lang="ru-RU" dirty="0"/>
              <a:t>как единой системой взаимосвязанных процессов для того, чтобы достичь запланированных результатов в соответствии с политикой в области качества и стратегическими целями организации</a:t>
            </a:r>
          </a:p>
        </p:txBody>
      </p:sp>
      <p:pic>
        <p:nvPicPr>
          <p:cNvPr id="24578" name="Picture 2" descr="http://www.icgrp.ru/files/images/documents/process-2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2833166"/>
            <a:ext cx="6840760" cy="38032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ISO 9001:2015. Сущность требований и их реализация в СМК</a:t>
            </a:r>
            <a:endParaRPr lang="ru-RU" sz="3200" dirty="0"/>
          </a:p>
        </p:txBody>
      </p:sp>
      <p:pic>
        <p:nvPicPr>
          <p:cNvPr id="30724" name="Picture 4" descr="http://forex-invest.tv/images/stories/binarnye-optsiony-strategii/trejder-binarnye-opciony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716482"/>
            <a:ext cx="4499992" cy="414151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39552" y="1412776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dirty="0"/>
              <a:t>В СМК и в ее процессы должны быть встроены элементы </a:t>
            </a:r>
            <a:r>
              <a:rPr lang="ru-RU" b="1" dirty="0" err="1"/>
              <a:t>риск-менеджмента</a:t>
            </a:r>
            <a:r>
              <a:rPr lang="ru-RU" dirty="0"/>
              <a:t> для повышения эффективности и результативности деятельности организации, для улучшения качества продукции и услуг, для постоянного роста уровня удовлетворенности заинтересованных сторон.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ISO 9001:2015. Сущность требований и их реализация в СМК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556792"/>
            <a:ext cx="763284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dirty="0" smtClean="0"/>
              <a:t>При </a:t>
            </a:r>
            <a:r>
              <a:rPr lang="ru-RU" b="1" dirty="0"/>
              <a:t>разработке</a:t>
            </a:r>
            <a:r>
              <a:rPr lang="ru-RU" dirty="0"/>
              <a:t> СМК </a:t>
            </a:r>
            <a:r>
              <a:rPr lang="ru-RU" b="1" dirty="0"/>
              <a:t>не требуется </a:t>
            </a:r>
            <a:r>
              <a:rPr lang="ru-RU" dirty="0"/>
              <a:t>обязательно </a:t>
            </a:r>
            <a:r>
              <a:rPr lang="ru-RU" b="1" dirty="0"/>
              <a:t>следовать разделам стандарта </a:t>
            </a:r>
            <a:r>
              <a:rPr lang="ru-RU" dirty="0"/>
              <a:t>ISO </a:t>
            </a:r>
            <a:r>
              <a:rPr lang="ru-RU" dirty="0" smtClean="0"/>
              <a:t>9001:2015, </a:t>
            </a:r>
            <a:r>
              <a:rPr lang="ru-RU" dirty="0"/>
              <a:t>а при </a:t>
            </a:r>
            <a:r>
              <a:rPr lang="ru-RU" b="1" dirty="0"/>
              <a:t>документировании</a:t>
            </a:r>
            <a:r>
              <a:rPr lang="ru-RU" dirty="0"/>
              <a:t> СМК </a:t>
            </a:r>
            <a:r>
              <a:rPr lang="ru-RU" b="1" dirty="0"/>
              <a:t>терминология не обязательно должна совпадать </a:t>
            </a:r>
            <a:r>
              <a:rPr lang="ru-RU" dirty="0"/>
              <a:t>с терминами в ISO </a:t>
            </a:r>
            <a:r>
              <a:rPr lang="ru-RU" dirty="0" smtClean="0"/>
              <a:t>9001:2015.</a:t>
            </a:r>
          </a:p>
          <a:p>
            <a:pPr algn="just">
              <a:spcAft>
                <a:spcPts val="1200"/>
              </a:spcAft>
            </a:pPr>
            <a:r>
              <a:rPr lang="ru-RU" dirty="0" smtClean="0"/>
              <a:t>Для </a:t>
            </a:r>
            <a:r>
              <a:rPr lang="ru-RU" b="1" dirty="0"/>
              <a:t>обеспечения разработки и внедрения СМК </a:t>
            </a:r>
            <a:r>
              <a:rPr lang="ru-RU" dirty="0"/>
              <a:t>разработаны стандарты </a:t>
            </a:r>
            <a:r>
              <a:rPr lang="ru-RU" b="1" dirty="0"/>
              <a:t>ISO серии 10000</a:t>
            </a:r>
            <a:r>
              <a:rPr lang="ru-RU" dirty="0"/>
              <a:t>, в которые входят руководящие указания, связанные с планированием СМК, удовлетворенностью потребителей, измерениями и средствами измерения, обучением, определением экономических аспектов функционирования СМК, статистическими методами, управлением персоналом, аудитом систем менеджмента, и др.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ISO 9001:2015. </a:t>
            </a:r>
            <a:br>
              <a:rPr lang="ru-RU" sz="3200" dirty="0" smtClean="0"/>
            </a:br>
            <a:r>
              <a:rPr lang="ru-RU" sz="3200" dirty="0" smtClean="0"/>
              <a:t>Пункт 4.1 Понимание организации и ее среды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556792"/>
            <a:ext cx="7992888" cy="52629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/>
              <a:t>Требование ISO </a:t>
            </a:r>
            <a:r>
              <a:rPr lang="ru-RU" b="1" dirty="0" smtClean="0"/>
              <a:t>9001:2015</a:t>
            </a:r>
            <a:endParaRPr lang="ru-RU" dirty="0"/>
          </a:p>
          <a:p>
            <a:pPr algn="just">
              <a:spcAft>
                <a:spcPts val="600"/>
              </a:spcAft>
            </a:pPr>
            <a:r>
              <a:rPr lang="ru-RU" dirty="0"/>
              <a:t>Организация должна определить внешние и внутренние факторы, относящиеся к ее намерениям и стратегическому направлению и влияющие на ее способность достигать намеченного(</a:t>
            </a:r>
            <a:r>
              <a:rPr lang="ru-RU" dirty="0" err="1"/>
              <a:t>ых</a:t>
            </a:r>
            <a:r>
              <a:rPr lang="ru-RU" dirty="0"/>
              <a:t>) результата(</a:t>
            </a:r>
            <a:r>
              <a:rPr lang="ru-RU" dirty="0" err="1"/>
              <a:t>ов</a:t>
            </a:r>
            <a:r>
              <a:rPr lang="ru-RU" dirty="0"/>
              <a:t>) ее системы менеджмента качества.</a:t>
            </a:r>
          </a:p>
          <a:p>
            <a:pPr algn="just">
              <a:spcAft>
                <a:spcPts val="600"/>
              </a:spcAft>
            </a:pPr>
            <a:r>
              <a:rPr lang="ru-RU" dirty="0"/>
              <a:t>Организация должна осуществлять мониторинг и анализ информации об этих внешних и внутренних факторах.</a:t>
            </a:r>
          </a:p>
          <a:p>
            <a:pPr algn="just">
              <a:spcAft>
                <a:spcPts val="600"/>
              </a:spcAft>
            </a:pPr>
            <a:r>
              <a:rPr lang="ru-RU" dirty="0"/>
              <a:t>Примечания.</a:t>
            </a:r>
          </a:p>
          <a:p>
            <a:pPr algn="just">
              <a:spcAft>
                <a:spcPts val="600"/>
              </a:spcAft>
            </a:pPr>
            <a:r>
              <a:rPr lang="ru-RU" dirty="0"/>
              <a:t>1 Рассматриваемые факторы или условия могут быть положительными или отрицательными.</a:t>
            </a:r>
          </a:p>
          <a:p>
            <a:pPr algn="just">
              <a:spcAft>
                <a:spcPts val="600"/>
              </a:spcAft>
            </a:pPr>
            <a:r>
              <a:rPr lang="ru-RU" dirty="0"/>
              <a:t>2 Пониманию внешней среды может способствовать рассмотрение факторов, связанных с законодательной, технологической, конкурентной, рыночной, культурной, социальной и экономической средой на международном, национальном, региональном или местном уровне.</a:t>
            </a:r>
          </a:p>
          <a:p>
            <a:pPr algn="just">
              <a:spcAft>
                <a:spcPts val="600"/>
              </a:spcAft>
            </a:pPr>
            <a:r>
              <a:rPr lang="ru-RU" dirty="0"/>
              <a:t>3 Пониманию внутренней среды может способствовать рассмотрение факторов, связанных с ценностями, культурой, знаниями и результатами работы организации.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ISO 9001:2015. </a:t>
            </a:r>
            <a:br>
              <a:rPr lang="ru-RU" sz="3200" dirty="0" smtClean="0"/>
            </a:br>
            <a:r>
              <a:rPr lang="ru-RU" sz="3200" dirty="0" smtClean="0"/>
              <a:t>Пункт 4.1 Понимание организации и ее среды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556792"/>
            <a:ext cx="7704856" cy="3447098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b="1" dirty="0" smtClean="0"/>
              <a:t>Пояснение</a:t>
            </a:r>
            <a:endParaRPr lang="ru-RU" dirty="0"/>
          </a:p>
          <a:p>
            <a:pPr algn="just">
              <a:spcAft>
                <a:spcPts val="1200"/>
              </a:spcAft>
            </a:pPr>
            <a:r>
              <a:rPr lang="ru-RU" dirty="0"/>
              <a:t>Организация </a:t>
            </a:r>
            <a:r>
              <a:rPr lang="ru-RU" b="1" dirty="0"/>
              <a:t>должна периодически </a:t>
            </a:r>
            <a:r>
              <a:rPr lang="ru-RU" dirty="0"/>
              <a:t>(например, один раз в год) проводить, так называемый, </a:t>
            </a:r>
            <a:r>
              <a:rPr lang="ru-RU" b="1" dirty="0"/>
              <a:t>анализ сильных и слабых сторон </a:t>
            </a:r>
            <a:r>
              <a:rPr lang="ru-RU" dirty="0"/>
              <a:t>организации, </a:t>
            </a:r>
            <a:r>
              <a:rPr lang="ru-RU" b="1" dirty="0"/>
              <a:t>возможностей</a:t>
            </a:r>
            <a:r>
              <a:rPr lang="ru-RU" dirty="0"/>
              <a:t> для развития и </a:t>
            </a:r>
            <a:r>
              <a:rPr lang="ru-RU" b="1" dirty="0"/>
              <a:t>угроз</a:t>
            </a:r>
            <a:r>
              <a:rPr lang="ru-RU" dirty="0"/>
              <a:t> (проблем), которые могут помешать реализовать возможности и преимущества организации на рынке. </a:t>
            </a:r>
            <a:endParaRPr lang="ru-RU" dirty="0" smtClean="0"/>
          </a:p>
          <a:p>
            <a:pPr algn="just">
              <a:spcAft>
                <a:spcPts val="1200"/>
              </a:spcAft>
            </a:pPr>
            <a:r>
              <a:rPr lang="ru-RU" dirty="0" smtClean="0"/>
              <a:t>Т.е</a:t>
            </a:r>
            <a:r>
              <a:rPr lang="ru-RU" dirty="0"/>
              <a:t>. организация </a:t>
            </a:r>
            <a:r>
              <a:rPr lang="ru-RU" b="1" dirty="0"/>
              <a:t>должна</a:t>
            </a:r>
            <a:r>
              <a:rPr lang="ru-RU" dirty="0"/>
              <a:t> </a:t>
            </a:r>
            <a:r>
              <a:rPr lang="ru-RU" b="1" dirty="0"/>
              <a:t>определять</a:t>
            </a:r>
            <a:r>
              <a:rPr lang="ru-RU" dirty="0"/>
              <a:t> внешние и внутренние факторы среды, влияющие на реализацию политики в области качества, на достижение целей в области качества, на выполнение запланированных показателей результативности процессов СМК, а также </a:t>
            </a:r>
            <a:r>
              <a:rPr lang="ru-RU" b="1" dirty="0"/>
              <a:t>должна проводить </a:t>
            </a:r>
            <a:r>
              <a:rPr lang="ru-RU" dirty="0"/>
              <a:t>анализ этих внешних и внутренних факторов для постановки целей организации и показателей для измерения их достижения.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ISO 9001:2015. </a:t>
            </a:r>
            <a:br>
              <a:rPr lang="ru-RU" sz="3200" dirty="0" smtClean="0"/>
            </a:br>
            <a:r>
              <a:rPr lang="ru-RU" sz="3200" dirty="0" smtClean="0"/>
              <a:t>Пункт 4.1 Понимание организации и ее среды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556792"/>
            <a:ext cx="7776864" cy="369332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b="1" dirty="0" smtClean="0"/>
              <a:t>Пояснение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664148709"/>
              </p:ext>
            </p:extLst>
          </p:nvPr>
        </p:nvGraphicFramePr>
        <p:xfrm>
          <a:off x="323528" y="2060848"/>
          <a:ext cx="7920880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39552" y="6021288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Внешние факторы рекомендуется рассматривать на международном, национальном, региональном и местном уровнях.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ISO 9001:2015. </a:t>
            </a:r>
            <a:br>
              <a:rPr lang="ru-RU" sz="3200" dirty="0" smtClean="0"/>
            </a:br>
            <a:r>
              <a:rPr lang="ru-RU" sz="3200" dirty="0" smtClean="0"/>
              <a:t>Пункт 4.1 Понимание организации и ее среды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268760"/>
            <a:ext cx="7776864" cy="369332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b="1" dirty="0" smtClean="0"/>
              <a:t>Пояснение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231237896"/>
              </p:ext>
            </p:extLst>
          </p:nvPr>
        </p:nvGraphicFramePr>
        <p:xfrm>
          <a:off x="323528" y="1772816"/>
          <a:ext cx="8064896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ISO 9001:2015. </a:t>
            </a:r>
            <a:br>
              <a:rPr lang="ru-RU" sz="3200" dirty="0" smtClean="0"/>
            </a:br>
            <a:r>
              <a:rPr lang="ru-RU" sz="3200" dirty="0" smtClean="0"/>
              <a:t>Пункт 4.1 Понимание организации и ее среды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556792"/>
            <a:ext cx="7776864" cy="800219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b="1" dirty="0" smtClean="0"/>
              <a:t>Пояснение</a:t>
            </a:r>
            <a:endParaRPr lang="en-US" b="1" dirty="0" smtClean="0"/>
          </a:p>
          <a:p>
            <a:pPr algn="just">
              <a:spcAft>
                <a:spcPts val="1200"/>
              </a:spcAft>
            </a:pPr>
            <a:r>
              <a:rPr lang="ru-RU" i="1" dirty="0"/>
              <a:t>Пример </a:t>
            </a:r>
            <a:r>
              <a:rPr lang="ru-RU" i="1" dirty="0" err="1"/>
              <a:t>социограммы</a:t>
            </a:r>
            <a:r>
              <a:rPr lang="ru-RU" i="1" dirty="0"/>
              <a:t> внешней среды</a:t>
            </a:r>
            <a:endParaRPr lang="ru-RU" dirty="0"/>
          </a:p>
        </p:txBody>
      </p:sp>
      <p:pic>
        <p:nvPicPr>
          <p:cNvPr id="5" name="Рисунок 4" descr="Пример социограммы внешней среды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492896"/>
            <a:ext cx="6146626" cy="38164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612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964" y="173408"/>
            <a:ext cx="7620000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ISO 9001:2015.  Пункт 4.1 Понимание организации и ее среды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340768"/>
            <a:ext cx="8280920" cy="5509200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b="1" dirty="0" smtClean="0"/>
              <a:t>Документированным </a:t>
            </a:r>
            <a:r>
              <a:rPr lang="ru-RU" b="1" dirty="0"/>
              <a:t>результатом </a:t>
            </a:r>
            <a:r>
              <a:rPr lang="ru-RU" dirty="0"/>
              <a:t>такого </a:t>
            </a:r>
            <a:r>
              <a:rPr lang="ru-RU" b="1" dirty="0"/>
              <a:t>анализа</a:t>
            </a:r>
            <a:r>
              <a:rPr lang="ru-RU" dirty="0"/>
              <a:t> могут являться перечень стратегических целей, стратегия, протокол совещания, протокол собрания, др</a:t>
            </a:r>
            <a:r>
              <a:rPr lang="ru-RU" dirty="0" smtClean="0"/>
              <a:t>.</a:t>
            </a:r>
          </a:p>
          <a:p>
            <a:r>
              <a:rPr lang="ru-RU" dirty="0"/>
              <a:t>Документ «</a:t>
            </a:r>
            <a:r>
              <a:rPr lang="ru-RU" b="1" dirty="0"/>
              <a:t>Стратегия</a:t>
            </a:r>
            <a:r>
              <a:rPr lang="ru-RU" dirty="0"/>
              <a:t>» может содержать следующие разделы: 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b="1" dirty="0" smtClean="0"/>
              <a:t>информация </a:t>
            </a:r>
            <a:r>
              <a:rPr lang="ru-RU" b="1" dirty="0"/>
              <a:t>об </a:t>
            </a:r>
            <a:r>
              <a:rPr lang="ru-RU" b="1" dirty="0" smtClean="0"/>
              <a:t>организации </a:t>
            </a:r>
            <a:r>
              <a:rPr lang="ru-RU" dirty="0" smtClean="0"/>
              <a:t>- указывается следующее:</a:t>
            </a:r>
          </a:p>
          <a:p>
            <a:pPr lvl="0">
              <a:buFont typeface="Arial" pitchFamily="34" charset="0"/>
              <a:buChar char="•"/>
            </a:pPr>
            <a:r>
              <a:rPr lang="ru-RU" i="1" dirty="0" smtClean="0"/>
              <a:t>краткое изложение истории создания и развития организации;</a:t>
            </a:r>
          </a:p>
          <a:p>
            <a:pPr lvl="0">
              <a:buFont typeface="Arial" pitchFamily="34" charset="0"/>
              <a:buChar char="•"/>
            </a:pPr>
            <a:r>
              <a:rPr lang="ru-RU" i="1" dirty="0" smtClean="0"/>
              <a:t>виды деятельности;</a:t>
            </a:r>
          </a:p>
          <a:p>
            <a:pPr lvl="0">
              <a:buFont typeface="Arial" pitchFamily="34" charset="0"/>
              <a:buChar char="•"/>
            </a:pPr>
            <a:r>
              <a:rPr lang="ru-RU" i="1" dirty="0" smtClean="0"/>
              <a:t>состав организации (центральный офис, филиалы, обособленные подразделения);</a:t>
            </a:r>
          </a:p>
          <a:p>
            <a:pPr lvl="0">
              <a:buFont typeface="Arial" pitchFamily="34" charset="0"/>
              <a:buChar char="•"/>
            </a:pPr>
            <a:r>
              <a:rPr lang="ru-RU" i="1" dirty="0" smtClean="0"/>
              <a:t>органы управления организацией;</a:t>
            </a:r>
          </a:p>
          <a:p>
            <a:pPr lvl="0">
              <a:buFont typeface="Arial" pitchFamily="34" charset="0"/>
              <a:buChar char="•"/>
            </a:pPr>
            <a:r>
              <a:rPr lang="ru-RU" i="1" dirty="0" smtClean="0"/>
              <a:t>состав высшего руководства;</a:t>
            </a:r>
          </a:p>
          <a:p>
            <a:pPr lvl="0">
              <a:buFont typeface="Arial" pitchFamily="34" charset="0"/>
              <a:buChar char="•"/>
            </a:pPr>
            <a:r>
              <a:rPr lang="ru-RU" i="1" dirty="0" smtClean="0"/>
              <a:t>другое.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/>
              <a:t>результаты </a:t>
            </a:r>
            <a:r>
              <a:rPr lang="ru-RU" b="1" dirty="0"/>
              <a:t>ситуационного </a:t>
            </a:r>
            <a:r>
              <a:rPr lang="ru-RU" b="1" dirty="0" smtClean="0"/>
              <a:t>анализа - </a:t>
            </a:r>
            <a:r>
              <a:rPr lang="ru-RU" dirty="0" smtClean="0"/>
              <a:t>приводятся результаты анализа внешней среды (благоприятные возможности и «угрозы» (проблемы) для бизнеса).  Указываются результаты анализа текущего внутреннего состояния организации по областям стратегии. Излагаются тенденции и прогнозы развития организации.; 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/>
              <a:t>стратегические </a:t>
            </a:r>
            <a:r>
              <a:rPr lang="ru-RU" b="1" dirty="0"/>
              <a:t>цели, </a:t>
            </a:r>
            <a:r>
              <a:rPr lang="ru-RU" b="1" dirty="0" smtClean="0"/>
              <a:t> показатели </a:t>
            </a:r>
            <a:r>
              <a:rPr lang="ru-RU" b="1" dirty="0"/>
              <a:t>по областям </a:t>
            </a:r>
            <a:r>
              <a:rPr lang="ru-RU" b="1" dirty="0" smtClean="0"/>
              <a:t>стратегии и мероприятия </a:t>
            </a:r>
            <a:r>
              <a:rPr lang="ru-RU" b="1" dirty="0"/>
              <a:t>для их </a:t>
            </a:r>
            <a:r>
              <a:rPr lang="ru-RU" b="1" dirty="0" smtClean="0"/>
              <a:t>достижения</a:t>
            </a:r>
            <a:r>
              <a:rPr lang="ru-RU" dirty="0" smtClean="0"/>
              <a:t> - приводится </a:t>
            </a:r>
            <a:r>
              <a:rPr lang="ru-RU" dirty="0"/>
              <a:t>развернутое изложение стратегических целей по областям стратегии с необходимыми пояснениями, а также «Карта стратегии», «Счетная карта».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ISO 9001:2015. </a:t>
            </a:r>
            <a:br>
              <a:rPr lang="ru-RU" sz="3200" dirty="0" smtClean="0"/>
            </a:br>
            <a:r>
              <a:rPr lang="ru-RU" sz="3200" dirty="0" smtClean="0"/>
              <a:t>Пункт 4.1 Понимание организации и ее среды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556792"/>
            <a:ext cx="8064896" cy="369332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b="1" dirty="0" smtClean="0"/>
              <a:t>Этапы проведения и последовательность работ по разработке стратегии</a:t>
            </a:r>
            <a:endParaRPr lang="ru-RU" dirty="0"/>
          </a:p>
        </p:txBody>
      </p:sp>
      <p:pic>
        <p:nvPicPr>
          <p:cNvPr id="5" name="Рисунок 4" descr="http://www.sistus-iso.ru/photos/resized/4_450_333.jpg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7624" y="2060848"/>
            <a:ext cx="6552728" cy="45365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ISO 9001:2015. Пункт 4.1 Понимание организации и ее среды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340768"/>
            <a:ext cx="8280920" cy="2769989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b="1" dirty="0" smtClean="0"/>
              <a:t>Пояснение</a:t>
            </a:r>
            <a:endParaRPr lang="ru-RU" dirty="0"/>
          </a:p>
          <a:p>
            <a:pPr algn="just">
              <a:spcAft>
                <a:spcPts val="1200"/>
              </a:spcAft>
            </a:pPr>
            <a:r>
              <a:rPr lang="ru-RU" dirty="0" smtClean="0"/>
              <a:t>Руководители первого уровня организовывают в своих службах разработку предложений по стратегическим целям, показателям и целевым значениям показателей, мероприятиям по достижению целей. </a:t>
            </a:r>
          </a:p>
          <a:p>
            <a:pPr algn="just">
              <a:spcAft>
                <a:spcPts val="1200"/>
              </a:spcAft>
            </a:pPr>
            <a:r>
              <a:rPr lang="ru-RU" dirty="0" smtClean="0"/>
              <a:t>Стратегические цели и мероприятия по их достижению оформляются в виде «Карты стратегии», показатели и целевые значения по стратегическим целям – в виде «Счетной карты». </a:t>
            </a:r>
          </a:p>
          <a:p>
            <a:pPr algn="just">
              <a:spcAft>
                <a:spcPts val="1200"/>
              </a:spcAft>
            </a:pPr>
            <a:r>
              <a:rPr lang="ru-RU" dirty="0"/>
              <a:t>Форма «Карты стратегии»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517877"/>
              </p:ext>
            </p:extLst>
          </p:nvPr>
        </p:nvGraphicFramePr>
        <p:xfrm>
          <a:off x="172394" y="4245468"/>
          <a:ext cx="8280919" cy="2543175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4106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374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7906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5145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13923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/>
                        <a:t>№ </a:t>
                      </a:r>
                      <a:r>
                        <a:rPr lang="ru-RU" sz="1400" b="1" dirty="0" smtClean="0"/>
                        <a:t/>
                      </a:r>
                      <a:br>
                        <a:rPr lang="ru-RU" sz="1400" b="1" dirty="0" smtClean="0"/>
                      </a:br>
                      <a:r>
                        <a:rPr lang="ru-RU" sz="1400" b="1" dirty="0" err="1" smtClean="0"/>
                        <a:t>п</a:t>
                      </a:r>
                      <a:r>
                        <a:rPr lang="ru-RU" sz="1400" b="1" dirty="0" smtClean="0"/>
                        <a:t>/</a:t>
                      </a:r>
                      <a:r>
                        <a:rPr lang="ru-RU" sz="1400" b="1" dirty="0" err="1" smtClean="0"/>
                        <a:t>п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Область постановки целей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/>
                        <a:t>Цель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Мероприятия, </a:t>
                      </a:r>
                      <a:r>
                        <a:rPr lang="ru-RU" sz="1400" b="1" dirty="0" smtClean="0"/>
                        <a:t>направленные </a:t>
                      </a:r>
                      <a:r>
                        <a:rPr lang="ru-RU" sz="1400" b="1" dirty="0"/>
                        <a:t>на достижение цели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Ответственный, процесс, подразделение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/>
                        <a:t>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/>
                        <a:t>Финансы и материально-техническое обеспечение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/>
                        <a:t> 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/>
                        <a:t> 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/>
                        <a:t> 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/>
                        <a:t>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/>
                        <a:t>Маркетинг и удовлетворенность заинтересованных сторон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/>
                        <a:t> 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/>
                        <a:t> 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/>
                        <a:t> 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/>
                        <a:t>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/>
                        <a:t>Внутренние процессы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/>
                        <a:t> 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/>
                        <a:t> 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/>
                        <a:t> 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/>
                        <a:t>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/>
                        <a:t>Обучение и развитие персонала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/>
                        <a:t> 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/>
                        <a:t> 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/>
                        <a:t> 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ISO 9001:2015. </a:t>
            </a:r>
            <a:br>
              <a:rPr lang="ru-RU" sz="3200" dirty="0" smtClean="0"/>
            </a:br>
            <a:r>
              <a:rPr lang="ru-RU" sz="3200" dirty="0" smtClean="0"/>
              <a:t>Пункт 4.1 Понимание организации и ее среды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10464"/>
            <a:ext cx="8208912" cy="4770537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b="1" dirty="0" smtClean="0"/>
              <a:t>Пояснение</a:t>
            </a:r>
            <a:endParaRPr lang="ru-RU" dirty="0"/>
          </a:p>
          <a:p>
            <a:pPr algn="just">
              <a:spcAft>
                <a:spcPts val="1200"/>
              </a:spcAft>
            </a:pPr>
            <a:r>
              <a:rPr lang="ru-RU" dirty="0" smtClean="0"/>
              <a:t>Форма «Счетной карты».</a:t>
            </a:r>
          </a:p>
          <a:p>
            <a:pPr algn="just">
              <a:spcAft>
                <a:spcPts val="1200"/>
              </a:spcAft>
            </a:pPr>
            <a:endParaRPr lang="ru-RU" dirty="0"/>
          </a:p>
          <a:p>
            <a:pPr algn="just">
              <a:spcAft>
                <a:spcPts val="1200"/>
              </a:spcAft>
            </a:pPr>
            <a:endParaRPr lang="ru-RU" dirty="0" smtClean="0"/>
          </a:p>
          <a:p>
            <a:pPr algn="just">
              <a:spcAft>
                <a:spcPts val="1200"/>
              </a:spcAft>
            </a:pPr>
            <a:endParaRPr lang="ru-RU" dirty="0"/>
          </a:p>
          <a:p>
            <a:pPr algn="just">
              <a:spcAft>
                <a:spcPts val="1200"/>
              </a:spcAft>
            </a:pPr>
            <a:endParaRPr lang="ru-RU" dirty="0" smtClean="0"/>
          </a:p>
          <a:p>
            <a:pPr algn="just">
              <a:spcAft>
                <a:spcPts val="1200"/>
              </a:spcAft>
            </a:pPr>
            <a:endParaRPr lang="ru-RU" dirty="0" smtClean="0"/>
          </a:p>
          <a:p>
            <a:pPr algn="just">
              <a:spcAft>
                <a:spcPts val="1200"/>
              </a:spcAft>
            </a:pPr>
            <a:r>
              <a:rPr lang="ru-RU" dirty="0" smtClean="0"/>
              <a:t>Под председательством генерального директора проводится совещание, на котором заслушиваются результаты ситуационного анализа по областям стратегии, проводится обсуждение результатов этого анализа,  рассматриваются предложения и вырабатываются стратегические цели, показатели и целевые значения. На совещании определяются мероприятия, необходимые для достижения целей и назначаются сроки по достижению целей.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938483"/>
              </p:ext>
            </p:extLst>
          </p:nvPr>
        </p:nvGraphicFramePr>
        <p:xfrm>
          <a:off x="179512" y="2780928"/>
          <a:ext cx="8229599" cy="1615188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1440160">
                  <a:extLst>
                    <a:ext uri="{9D8B030D-6E8A-4147-A177-3AD203B41FA5}">
                      <a16:colId xmlns="" xmlns:a16="http://schemas.microsoft.com/office/drawing/2014/main" val="3238708377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849247697"/>
                    </a:ext>
                  </a:extLst>
                </a:gridCol>
                <a:gridCol w="1944216">
                  <a:extLst>
                    <a:ext uri="{9D8B030D-6E8A-4147-A177-3AD203B41FA5}">
                      <a16:colId xmlns="" xmlns:a16="http://schemas.microsoft.com/office/drawing/2014/main" val="1495025248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1794584455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4043480438"/>
                    </a:ext>
                  </a:extLst>
                </a:gridCol>
                <a:gridCol w="956791">
                  <a:extLst>
                    <a:ext uri="{9D8B030D-6E8A-4147-A177-3AD203B41FA5}">
                      <a16:colId xmlns="" xmlns:a16="http://schemas.microsoft.com/office/drawing/2014/main" val="1315436419"/>
                    </a:ext>
                  </a:extLst>
                </a:gridCol>
              </a:tblGrid>
              <a:tr h="10528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/>
                        <a:t>Процесс, подразделение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/>
                        <a:t>Цель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Показатели достижения цели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38631770"/>
                  </a:ext>
                </a:extLst>
              </a:tr>
              <a:tr h="571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/>
                        <a:t>Наименование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/>
                        <a:t>Единица измерения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/>
                        <a:t>Целевое значение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Целевая дата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7007790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/>
                        <a:t> </a:t>
                      </a:r>
                      <a:endParaRPr lang="ru-RU" sz="16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/>
                        <a:t> </a:t>
                      </a:r>
                      <a:endParaRPr lang="ru-RU" sz="16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 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/>
                        <a:t> </a:t>
                      </a:r>
                      <a:endParaRPr lang="ru-RU" sz="16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/>
                        <a:t> </a:t>
                      </a:r>
                      <a:endParaRPr lang="ru-RU" sz="16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3147672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/>
                        <a:t> </a:t>
                      </a:r>
                      <a:endParaRPr lang="ru-RU" sz="16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/>
                        <a:t> </a:t>
                      </a:r>
                      <a:endParaRPr lang="ru-RU" sz="16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 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/>
                        <a:t> </a:t>
                      </a:r>
                      <a:endParaRPr lang="ru-RU" sz="16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/>
                        <a:t> </a:t>
                      </a:r>
                      <a:endParaRPr lang="ru-RU" sz="16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0534180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/>
                        <a:t> </a:t>
                      </a:r>
                      <a:endParaRPr lang="ru-RU" sz="16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/>
                        <a:t> </a:t>
                      </a:r>
                      <a:endParaRPr lang="ru-RU" sz="16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 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 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/>
                        <a:t> 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43163334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</a:t>
            </a:r>
            <a:br>
              <a:rPr lang="ru-RU" sz="2800" dirty="0" smtClean="0"/>
            </a:br>
            <a:r>
              <a:rPr lang="ru-RU" sz="2800" dirty="0" smtClean="0"/>
              <a:t>Пункт </a:t>
            </a:r>
            <a:r>
              <a:rPr lang="ru-RU" sz="2800" dirty="0"/>
              <a:t>4.2 Понимание потребностей и </a:t>
            </a:r>
            <a:r>
              <a:rPr lang="ru-RU" sz="2800" dirty="0" smtClean="0"/>
              <a:t>ожиданий </a:t>
            </a:r>
            <a:r>
              <a:rPr lang="ru-RU" sz="2800" dirty="0"/>
              <a:t>заинтересованных сторон</a:t>
            </a:r>
          </a:p>
        </p:txBody>
      </p:sp>
      <p:pic>
        <p:nvPicPr>
          <p:cNvPr id="5" name="Рисунок 4" descr="http://www.sistus-iso.ru/photos/resized/4_450_300.jpg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24744"/>
            <a:ext cx="2746648" cy="188913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323528" y="3140968"/>
            <a:ext cx="7992888" cy="35702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/>
              <a:t>Требование ISO 9001:2015 </a:t>
            </a:r>
            <a:endParaRPr lang="ru-RU" b="1" dirty="0" smtClean="0"/>
          </a:p>
          <a:p>
            <a:pPr algn="just">
              <a:spcAft>
                <a:spcPts val="600"/>
              </a:spcAft>
            </a:pPr>
            <a:r>
              <a:rPr lang="ru-RU" dirty="0" smtClean="0"/>
              <a:t>С </a:t>
            </a:r>
            <a:r>
              <a:rPr lang="ru-RU" dirty="0"/>
              <a:t>учетом влияния, которое заинтересованные стороны оказывают или могут оказать на способность организации постоянно поставлять продукцию и услуги, отвечающие требованиям потребителей и применимым к ним законодательным и нормативным правовым требованиям, организация должна определить:</a:t>
            </a:r>
          </a:p>
          <a:p>
            <a:r>
              <a:rPr lang="ru-RU" dirty="0"/>
              <a:t>a) заинтересованные стороны, имеющие отношение к системе менеджмента качества;</a:t>
            </a:r>
          </a:p>
          <a:p>
            <a:r>
              <a:rPr lang="ru-RU" dirty="0"/>
              <a:t>b) требования этих заинтересованных сторон, относящиеся к системе менеджмента качества.</a:t>
            </a:r>
          </a:p>
          <a:p>
            <a:r>
              <a:rPr lang="ru-RU" dirty="0"/>
              <a:t>Организация должна осуществлять мониторинг и анализ информации об этих заинтересованных сторонах и их соответствующих требованиях.</a:t>
            </a:r>
          </a:p>
        </p:txBody>
      </p:sp>
    </p:spTree>
    <p:extLst>
      <p:ext uri="{BB962C8B-B14F-4D97-AF65-F5344CB8AC3E}">
        <p14:creationId xmlns:p14="http://schemas.microsoft.com/office/powerpoint/2010/main" val="409724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ISO 9001:2015. </a:t>
            </a:r>
            <a:r>
              <a:rPr lang="ru-RU" sz="2800" dirty="0" smtClean="0">
                <a:solidFill>
                  <a:prstClr val="black"/>
                </a:solidFill>
              </a:rPr>
              <a:t>Пункт </a:t>
            </a:r>
            <a:r>
              <a:rPr lang="ru-RU" sz="2800" dirty="0">
                <a:solidFill>
                  <a:prstClr val="black"/>
                </a:solidFill>
              </a:rPr>
              <a:t>4.2 Понимание потребностей и ожиданий заинтересованных сторон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556791"/>
            <a:ext cx="8280920" cy="2185214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b="1" dirty="0" smtClean="0"/>
              <a:t>Пояснение</a:t>
            </a:r>
            <a:endParaRPr lang="ru-RU" dirty="0"/>
          </a:p>
          <a:p>
            <a:pPr algn="just">
              <a:spcAft>
                <a:spcPts val="1200"/>
              </a:spcAft>
            </a:pPr>
            <a:r>
              <a:rPr lang="ru-RU" dirty="0"/>
              <a:t>Организации </a:t>
            </a:r>
            <a:r>
              <a:rPr lang="ru-RU" b="1" dirty="0"/>
              <a:t>необходимо определить факторы</a:t>
            </a:r>
            <a:r>
              <a:rPr lang="ru-RU" dirty="0"/>
              <a:t>, а также </a:t>
            </a:r>
            <a:r>
              <a:rPr lang="ru-RU" b="1" dirty="0"/>
              <a:t>требования</a:t>
            </a:r>
            <a:r>
              <a:rPr lang="ru-RU" dirty="0"/>
              <a:t> </a:t>
            </a:r>
            <a:r>
              <a:rPr lang="ru-RU" b="1" dirty="0"/>
              <a:t>заинтересованных </a:t>
            </a:r>
            <a:r>
              <a:rPr lang="ru-RU" b="1" dirty="0" smtClean="0"/>
              <a:t>сторон</a:t>
            </a:r>
            <a:r>
              <a:rPr lang="ru-RU" dirty="0"/>
              <a:t>, которые могут </a:t>
            </a:r>
            <a:r>
              <a:rPr lang="ru-RU" b="1" dirty="0"/>
              <a:t>влиять</a:t>
            </a:r>
            <a:r>
              <a:rPr lang="ru-RU" dirty="0"/>
              <a:t> </a:t>
            </a:r>
            <a:r>
              <a:rPr lang="ru-RU" b="1" dirty="0"/>
              <a:t>на</a:t>
            </a:r>
            <a:r>
              <a:rPr lang="ru-RU" dirty="0"/>
              <a:t> планирование, функционирование и совершенствование </a:t>
            </a:r>
            <a:r>
              <a:rPr lang="ru-RU" b="1" dirty="0" smtClean="0"/>
              <a:t>СМК</a:t>
            </a:r>
            <a:r>
              <a:rPr lang="ru-RU" dirty="0" smtClean="0"/>
              <a:t>. Стандарт </a:t>
            </a:r>
            <a:r>
              <a:rPr lang="ru-RU" dirty="0"/>
              <a:t>однозначно требует, чтобы организация определила </a:t>
            </a:r>
            <a:r>
              <a:rPr lang="ru-RU" b="1" dirty="0"/>
              <a:t>все без исключения </a:t>
            </a:r>
            <a:r>
              <a:rPr lang="ru-RU" b="1" dirty="0" smtClean="0"/>
              <a:t>заинтересованные </a:t>
            </a:r>
            <a:r>
              <a:rPr lang="ru-RU" b="1" dirty="0"/>
              <a:t>стороны</a:t>
            </a:r>
            <a:r>
              <a:rPr lang="ru-RU" dirty="0"/>
              <a:t>, имеющие отношение к СМК </a:t>
            </a:r>
            <a:r>
              <a:rPr lang="ru-RU" u="sng" dirty="0" smtClean="0"/>
              <a:t>независимо </a:t>
            </a:r>
            <a:r>
              <a:rPr lang="ru-RU" u="sng" dirty="0"/>
              <a:t>от того, оказывают ли </a:t>
            </a:r>
            <a:r>
              <a:rPr lang="ru-RU" u="sng" dirty="0" smtClean="0"/>
              <a:t>заинтересованные </a:t>
            </a:r>
            <a:r>
              <a:rPr lang="ru-RU" u="sng" dirty="0"/>
              <a:t>стороны существенное или несущественное влияние на СМК</a:t>
            </a:r>
            <a:r>
              <a:rPr lang="ru-RU" dirty="0" smtClean="0"/>
              <a:t>.</a:t>
            </a: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988608444"/>
              </p:ext>
            </p:extLst>
          </p:nvPr>
        </p:nvGraphicFramePr>
        <p:xfrm>
          <a:off x="195702" y="3861048"/>
          <a:ext cx="8208912" cy="2748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7637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ISO 9001:2015. </a:t>
            </a:r>
            <a:br>
              <a:rPr lang="ru-RU" sz="3200" dirty="0" smtClean="0"/>
            </a:br>
            <a:r>
              <a:rPr lang="ru-RU" sz="2800" dirty="0">
                <a:solidFill>
                  <a:prstClr val="black"/>
                </a:solidFill>
              </a:rPr>
              <a:t>Пункт 4.2 Понимание потребностей и ожиданий заинтересованных сторон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556792"/>
            <a:ext cx="8208912" cy="2616101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b="1" dirty="0" smtClean="0"/>
              <a:t>Пояснение</a:t>
            </a:r>
            <a:endParaRPr lang="ru-RU" dirty="0"/>
          </a:p>
          <a:p>
            <a:pPr algn="just">
              <a:spcAft>
                <a:spcPts val="1200"/>
              </a:spcAft>
            </a:pPr>
            <a:r>
              <a:rPr lang="ru-RU" dirty="0"/>
              <a:t>Организации </a:t>
            </a:r>
            <a:r>
              <a:rPr lang="ru-RU" b="1" dirty="0"/>
              <a:t>необходимо определить факторы</a:t>
            </a:r>
            <a:r>
              <a:rPr lang="ru-RU" dirty="0"/>
              <a:t>, а также </a:t>
            </a:r>
            <a:r>
              <a:rPr lang="ru-RU" b="1" dirty="0"/>
              <a:t>требования</a:t>
            </a:r>
            <a:r>
              <a:rPr lang="ru-RU" dirty="0"/>
              <a:t> </a:t>
            </a:r>
            <a:r>
              <a:rPr lang="ru-RU" b="1" dirty="0"/>
              <a:t>заинтересованных </a:t>
            </a:r>
            <a:r>
              <a:rPr lang="ru-RU" b="1" dirty="0" smtClean="0"/>
              <a:t>сторон</a:t>
            </a:r>
            <a:r>
              <a:rPr lang="ru-RU" dirty="0"/>
              <a:t>, которые могут </a:t>
            </a:r>
            <a:r>
              <a:rPr lang="ru-RU" b="1" dirty="0"/>
              <a:t>влиять</a:t>
            </a:r>
            <a:r>
              <a:rPr lang="ru-RU" dirty="0"/>
              <a:t> </a:t>
            </a:r>
            <a:r>
              <a:rPr lang="ru-RU" b="1" dirty="0"/>
              <a:t>на</a:t>
            </a:r>
            <a:r>
              <a:rPr lang="ru-RU" dirty="0"/>
              <a:t> планирование, функционирование и совершенствование </a:t>
            </a:r>
            <a:r>
              <a:rPr lang="ru-RU" b="1" dirty="0" smtClean="0"/>
              <a:t>СМК</a:t>
            </a:r>
            <a:r>
              <a:rPr lang="ru-RU" dirty="0" smtClean="0"/>
              <a:t>.</a:t>
            </a:r>
            <a:endParaRPr lang="ru-RU" dirty="0"/>
          </a:p>
          <a:p>
            <a:pPr algn="just">
              <a:spcAft>
                <a:spcPts val="1200"/>
              </a:spcAft>
            </a:pPr>
            <a:r>
              <a:rPr lang="ru-RU" dirty="0"/>
              <a:t>Стандарт однозначно требует, чтобы организация определила </a:t>
            </a:r>
            <a:r>
              <a:rPr lang="ru-RU" b="1" dirty="0"/>
              <a:t>все без исключения </a:t>
            </a:r>
            <a:r>
              <a:rPr lang="ru-RU" b="1" dirty="0" smtClean="0"/>
              <a:t>заинтересованные </a:t>
            </a:r>
            <a:r>
              <a:rPr lang="ru-RU" b="1" dirty="0"/>
              <a:t>стороны</a:t>
            </a:r>
            <a:r>
              <a:rPr lang="ru-RU" dirty="0"/>
              <a:t>, имеющие отношение к СМК </a:t>
            </a:r>
            <a:r>
              <a:rPr lang="ru-RU" u="sng" dirty="0" smtClean="0"/>
              <a:t>независимо </a:t>
            </a:r>
            <a:r>
              <a:rPr lang="ru-RU" u="sng" dirty="0"/>
              <a:t>от того, оказывают ли </a:t>
            </a:r>
            <a:r>
              <a:rPr lang="ru-RU" u="sng" dirty="0" smtClean="0"/>
              <a:t>заинтересованные </a:t>
            </a:r>
            <a:r>
              <a:rPr lang="ru-RU" u="sng" dirty="0"/>
              <a:t>стороны существенное или несущественное влияние на СМК</a:t>
            </a:r>
            <a:r>
              <a:rPr lang="ru-RU" dirty="0" smtClean="0"/>
              <a:t>.</a:t>
            </a: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714402206"/>
              </p:ext>
            </p:extLst>
          </p:nvPr>
        </p:nvGraphicFramePr>
        <p:xfrm>
          <a:off x="837928" y="4130654"/>
          <a:ext cx="7848872" cy="2748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4536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ISO 9001:2015. </a:t>
            </a:r>
            <a:br>
              <a:rPr lang="ru-RU" sz="3200" dirty="0" smtClean="0"/>
            </a:br>
            <a:r>
              <a:rPr lang="ru-RU" sz="2800" dirty="0">
                <a:solidFill>
                  <a:prstClr val="black"/>
                </a:solidFill>
              </a:rPr>
              <a:t>Пункт 4.2 Понимание потребностей и ожиданий заинтересованных сторон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556792"/>
            <a:ext cx="8136904" cy="5047536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b="1" dirty="0" smtClean="0"/>
              <a:t>Пояснение</a:t>
            </a:r>
            <a:endParaRPr lang="ru-RU" dirty="0"/>
          </a:p>
          <a:p>
            <a:pPr algn="just">
              <a:spcAft>
                <a:spcPts val="1200"/>
              </a:spcAft>
            </a:pPr>
            <a:r>
              <a:rPr lang="ru-RU" dirty="0" smtClean="0"/>
              <a:t>ISO 9001:2015 </a:t>
            </a:r>
            <a:r>
              <a:rPr lang="ru-RU" b="1" dirty="0"/>
              <a:t>не требуется наличия  </a:t>
            </a:r>
            <a:r>
              <a:rPr lang="ru-RU" b="1" dirty="0" smtClean="0"/>
              <a:t>документированной </a:t>
            </a:r>
            <a:r>
              <a:rPr lang="ru-RU" b="1" dirty="0"/>
              <a:t>информации</a:t>
            </a:r>
            <a:r>
              <a:rPr lang="ru-RU" dirty="0"/>
              <a:t> по данному пункту. Тем не менее, для обеспечения результативности СМК и демонстрации выполнения требований настоящего пункта стандарта рекомендуется, например, иметь следующие </a:t>
            </a:r>
            <a:r>
              <a:rPr lang="ru-RU" b="1" dirty="0"/>
              <a:t>документы и записи</a:t>
            </a:r>
            <a:r>
              <a:rPr lang="ru-RU" dirty="0"/>
              <a:t>:</a:t>
            </a:r>
          </a:p>
          <a:p>
            <a:pPr algn="just">
              <a:spcAft>
                <a:spcPts val="1200"/>
              </a:spcAft>
              <a:tabLst>
                <a:tab pos="271463" algn="l"/>
              </a:tabLst>
            </a:pPr>
            <a:r>
              <a:rPr lang="ru-RU" dirty="0"/>
              <a:t>•	отчеты об анализе рынка, отчеты о потенциальных клиентах, отчеты о продукции и производителях, др., т.е. записи результатов  маркетинговой работы;</a:t>
            </a:r>
          </a:p>
          <a:p>
            <a:pPr algn="just">
              <a:spcAft>
                <a:spcPts val="1200"/>
              </a:spcAft>
              <a:tabLst>
                <a:tab pos="271463" algn="l"/>
              </a:tabLst>
            </a:pPr>
            <a:r>
              <a:rPr lang="ru-RU" dirty="0"/>
              <a:t>•	выписки или ссылки из законодательной и нормативно-правовой документации внешнего происхождения;</a:t>
            </a:r>
          </a:p>
          <a:p>
            <a:pPr algn="just">
              <a:spcAft>
                <a:spcPts val="1200"/>
              </a:spcAft>
              <a:tabLst>
                <a:tab pos="271463" algn="l"/>
              </a:tabLst>
            </a:pPr>
            <a:r>
              <a:rPr lang="ru-RU" dirty="0"/>
              <a:t>•	анкеты опроса потребителей;</a:t>
            </a:r>
          </a:p>
          <a:p>
            <a:pPr algn="just">
              <a:spcAft>
                <a:spcPts val="1200"/>
              </a:spcAft>
              <a:tabLst>
                <a:tab pos="271463" algn="l"/>
              </a:tabLst>
            </a:pPr>
            <a:r>
              <a:rPr lang="ru-RU" dirty="0"/>
              <a:t>•	анкеты опроса персонала организации;</a:t>
            </a:r>
          </a:p>
          <a:p>
            <a:pPr algn="just">
              <a:spcAft>
                <a:spcPts val="1200"/>
              </a:spcAft>
              <a:tabLst>
                <a:tab pos="271463" algn="l"/>
              </a:tabLst>
            </a:pPr>
            <a:r>
              <a:rPr lang="ru-RU" dirty="0"/>
              <a:t>•	перечень требований потребителей;</a:t>
            </a:r>
          </a:p>
          <a:p>
            <a:pPr algn="just">
              <a:spcAft>
                <a:spcPts val="1200"/>
              </a:spcAft>
              <a:tabLst>
                <a:tab pos="271463" algn="l"/>
              </a:tabLst>
            </a:pPr>
            <a:r>
              <a:rPr lang="ru-RU" dirty="0"/>
              <a:t>•	Положение о СМК, пункт 4.2.</a:t>
            </a:r>
          </a:p>
        </p:txBody>
      </p:sp>
    </p:spTree>
    <p:extLst>
      <p:ext uri="{BB962C8B-B14F-4D97-AF65-F5344CB8AC3E}">
        <p14:creationId xmlns:p14="http://schemas.microsoft.com/office/powerpoint/2010/main" val="249311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ISO 9001:2015. </a:t>
            </a:r>
            <a:br>
              <a:rPr lang="ru-RU" sz="3200" dirty="0" smtClean="0"/>
            </a:br>
            <a:r>
              <a:rPr lang="ru-RU" sz="2800" dirty="0">
                <a:solidFill>
                  <a:prstClr val="black"/>
                </a:solidFill>
              </a:rPr>
              <a:t>Пункт 4.2 Понимание потребностей и ожиданий заинтересованных сторон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556792"/>
            <a:ext cx="8208912" cy="4970591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600" b="1" dirty="0" smtClean="0"/>
              <a:t>Пояснение</a:t>
            </a:r>
            <a:endParaRPr lang="ru-RU" sz="1600" dirty="0"/>
          </a:p>
          <a:p>
            <a:pPr algn="just">
              <a:spcAft>
                <a:spcPts val="600"/>
              </a:spcAft>
            </a:pPr>
            <a:r>
              <a:rPr lang="ru-RU" sz="1600" dirty="0"/>
              <a:t>Мониторинг информации по заинтересованным сторонам и их требованиям организация </a:t>
            </a:r>
            <a:r>
              <a:rPr lang="ru-RU" sz="1600" b="1" dirty="0"/>
              <a:t>должна осуществлять с заданной периодичностью </a:t>
            </a:r>
            <a:r>
              <a:rPr lang="ru-RU" sz="1600" dirty="0"/>
              <a:t>посредством выполнения </a:t>
            </a:r>
            <a:r>
              <a:rPr lang="ru-RU" sz="1600" u="sng" dirty="0"/>
              <a:t>запланированных действий по определению заинтересованных сторон и их </a:t>
            </a:r>
            <a:r>
              <a:rPr lang="ru-RU" sz="1600" u="sng" dirty="0" smtClean="0"/>
              <a:t>требований</a:t>
            </a:r>
            <a:r>
              <a:rPr lang="ru-RU" sz="1600" dirty="0" smtClean="0"/>
              <a:t>: 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ежегодное проведение </a:t>
            </a:r>
            <a:r>
              <a:rPr lang="ru-RU" sz="1600" dirty="0"/>
              <a:t>ситуационного анализа внешних факторов деятельности организации, </a:t>
            </a:r>
            <a:endParaRPr lang="ru-RU" sz="1600" dirty="0" smtClean="0"/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ежеквартальное </a:t>
            </a:r>
            <a:r>
              <a:rPr lang="ru-RU" sz="1600" dirty="0"/>
              <a:t>проведение  маркетинговых исследований с составлением соответствующих отчетов, </a:t>
            </a:r>
            <a:endParaRPr lang="ru-RU" sz="1600" dirty="0" smtClean="0"/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ежегодное </a:t>
            </a:r>
            <a:r>
              <a:rPr lang="ru-RU" sz="1600" dirty="0"/>
              <a:t>анкетирование потребителей и работников организации, </a:t>
            </a:r>
            <a:endParaRPr lang="ru-RU" sz="1600" dirty="0" smtClean="0"/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постоянное </a:t>
            </a:r>
            <a:r>
              <a:rPr lang="ru-RU" sz="1600" dirty="0"/>
              <a:t>отслеживание изменений в законодательной и нормативно-правовой базе данных, др.</a:t>
            </a:r>
          </a:p>
          <a:p>
            <a:pPr algn="just">
              <a:spcAft>
                <a:spcPts val="600"/>
              </a:spcAft>
            </a:pPr>
            <a:r>
              <a:rPr lang="ru-RU" sz="1600" b="1" dirty="0"/>
              <a:t>Результаты мониторинга </a:t>
            </a:r>
            <a:r>
              <a:rPr lang="ru-RU" sz="1600" dirty="0"/>
              <a:t>информации о заинтересованных сторонах и их требованиях </a:t>
            </a:r>
            <a:r>
              <a:rPr lang="ru-RU" sz="1600" b="1" dirty="0" smtClean="0"/>
              <a:t>анализируются</a:t>
            </a:r>
            <a:r>
              <a:rPr lang="ru-RU" sz="1600" dirty="0" smtClean="0"/>
              <a:t> </a:t>
            </a:r>
            <a:r>
              <a:rPr lang="ru-RU" sz="1600" dirty="0"/>
              <a:t>соответствующими </a:t>
            </a:r>
            <a:r>
              <a:rPr lang="ru-RU" sz="1600" u="sng" dirty="0"/>
              <a:t>должностными лицами</a:t>
            </a:r>
            <a:r>
              <a:rPr lang="ru-RU" sz="1600" dirty="0"/>
              <a:t>, на совещаниях. Документированными свидетельствами (записями) такого анализа могут служить: </a:t>
            </a:r>
            <a:endParaRPr lang="ru-RU" sz="1600" dirty="0" smtClean="0"/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протоколы </a:t>
            </a:r>
            <a:r>
              <a:rPr lang="ru-RU" sz="1600" dirty="0"/>
              <a:t>совещаний, </a:t>
            </a:r>
            <a:endParaRPr lang="ru-RU" sz="1600" dirty="0" smtClean="0"/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выводы </a:t>
            </a:r>
            <a:r>
              <a:rPr lang="ru-RU" sz="1600" dirty="0"/>
              <a:t>и </a:t>
            </a:r>
            <a:r>
              <a:rPr lang="ru-RU" sz="1600" dirty="0" smtClean="0"/>
              <a:t>заключения </a:t>
            </a:r>
            <a:r>
              <a:rPr lang="ru-RU" sz="1600" dirty="0"/>
              <a:t>в отчетах, </a:t>
            </a:r>
            <a:endParaRPr lang="ru-RU" sz="1600" dirty="0" smtClean="0"/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приказы</a:t>
            </a:r>
            <a:r>
              <a:rPr lang="ru-RU" sz="1600" dirty="0"/>
              <a:t>, распоряжения, др.</a:t>
            </a:r>
          </a:p>
        </p:txBody>
      </p:sp>
    </p:spTree>
    <p:extLst>
      <p:ext uri="{BB962C8B-B14F-4D97-AF65-F5344CB8AC3E}">
        <p14:creationId xmlns:p14="http://schemas.microsoft.com/office/powerpoint/2010/main" val="391439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Пункт 4.3 Определение области применения системы менеджмента качества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3528" y="1772816"/>
            <a:ext cx="8064896" cy="24160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/>
              <a:t>Требование ISO </a:t>
            </a:r>
            <a:r>
              <a:rPr lang="ru-RU" b="1" dirty="0" smtClean="0"/>
              <a:t>9001:2015</a:t>
            </a:r>
            <a:endParaRPr lang="ru-RU" dirty="0"/>
          </a:p>
          <a:p>
            <a:pPr>
              <a:spcAft>
                <a:spcPts val="600"/>
              </a:spcAft>
            </a:pPr>
            <a:r>
              <a:rPr lang="ru-RU" dirty="0"/>
              <a:t>Организация </a:t>
            </a:r>
            <a:r>
              <a:rPr lang="ru-RU" b="1" dirty="0"/>
              <a:t>должна</a:t>
            </a:r>
            <a:r>
              <a:rPr lang="ru-RU" dirty="0"/>
              <a:t> </a:t>
            </a:r>
            <a:r>
              <a:rPr lang="ru-RU" b="1" dirty="0"/>
              <a:t>определить границы системы менеджмента качества </a:t>
            </a:r>
            <a:r>
              <a:rPr lang="ru-RU" dirty="0"/>
              <a:t>и охватываемую ею деятельность, чтобы установить </a:t>
            </a:r>
            <a:r>
              <a:rPr lang="ru-RU" b="1" dirty="0"/>
              <a:t>область ее применения</a:t>
            </a:r>
            <a:r>
              <a:rPr lang="ru-RU" dirty="0"/>
              <a:t>.</a:t>
            </a:r>
          </a:p>
          <a:p>
            <a:pPr>
              <a:spcAft>
                <a:spcPts val="600"/>
              </a:spcAft>
            </a:pPr>
            <a:r>
              <a:rPr lang="ru-RU" dirty="0"/>
              <a:t>При определении области применения организация должна рассматривать:</a:t>
            </a:r>
          </a:p>
          <a:p>
            <a:pPr>
              <a:spcAft>
                <a:spcPts val="600"/>
              </a:spcAft>
            </a:pPr>
            <a:r>
              <a:rPr lang="ru-RU" dirty="0"/>
              <a:t>а) внешние и внутренние факторы (см. 4.1);</a:t>
            </a:r>
          </a:p>
          <a:p>
            <a:pPr>
              <a:spcAft>
                <a:spcPts val="600"/>
              </a:spcAft>
            </a:pPr>
            <a:r>
              <a:rPr lang="ru-RU" dirty="0"/>
              <a:t>b) требования соответствующих заинтересованных сторон (см. 4.2);</a:t>
            </a:r>
          </a:p>
          <a:p>
            <a:pPr>
              <a:spcAft>
                <a:spcPts val="600"/>
              </a:spcAft>
            </a:pPr>
            <a:r>
              <a:rPr lang="ru-RU" dirty="0"/>
              <a:t>c) продукцию и услуги организации.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4539024"/>
            <a:ext cx="8064896" cy="1554272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600" b="1" dirty="0" smtClean="0"/>
              <a:t>Пояснение</a:t>
            </a:r>
            <a:endParaRPr lang="ru-RU" sz="1600" dirty="0"/>
          </a:p>
          <a:p>
            <a:pPr algn="just">
              <a:spcAft>
                <a:spcPts val="600"/>
              </a:spcAft>
            </a:pPr>
            <a:r>
              <a:rPr lang="ru-RU" sz="1600" dirty="0" smtClean="0"/>
              <a:t>Областью </a:t>
            </a:r>
            <a:r>
              <a:rPr lang="ru-RU" sz="1600" dirty="0"/>
              <a:t>применения СМК можно </a:t>
            </a:r>
            <a:r>
              <a:rPr lang="ru-RU" sz="1600" dirty="0" smtClean="0"/>
              <a:t>считать: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структурные </a:t>
            </a:r>
            <a:r>
              <a:rPr lang="ru-RU" sz="1600" dirty="0"/>
              <a:t>подразделения </a:t>
            </a:r>
            <a:r>
              <a:rPr lang="ru-RU" sz="1600" dirty="0" smtClean="0"/>
              <a:t>организации </a:t>
            </a:r>
            <a:r>
              <a:rPr lang="ru-RU" sz="1600" dirty="0"/>
              <a:t>(филиалы, обособленные подразделения, департаменты, службы, отделы, участки и т.п</a:t>
            </a:r>
            <a:r>
              <a:rPr lang="ru-RU" sz="1600" dirty="0" smtClean="0"/>
              <a:t>.);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отдельные </a:t>
            </a:r>
            <a:r>
              <a:rPr lang="ru-RU" sz="1600" dirty="0"/>
              <a:t>должностные лица, участвующие в функционировании СМК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22683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Пункт 4.3 Определение области применения системы менеджмента качества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3528" y="1772816"/>
            <a:ext cx="7920880" cy="2462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/>
              <a:t>Требование ISO </a:t>
            </a:r>
            <a:r>
              <a:rPr lang="ru-RU" b="1" dirty="0" smtClean="0"/>
              <a:t>9001:2015</a:t>
            </a:r>
            <a:endParaRPr lang="ru-RU" dirty="0"/>
          </a:p>
          <a:p>
            <a:pPr algn="just">
              <a:spcAft>
                <a:spcPts val="600"/>
              </a:spcAft>
            </a:pPr>
            <a:r>
              <a:rPr lang="ru-RU" dirty="0"/>
              <a:t>Организация </a:t>
            </a:r>
            <a:r>
              <a:rPr lang="ru-RU" b="1" dirty="0"/>
              <a:t>должна применять все требования настоящего стандарта, если эти </a:t>
            </a:r>
            <a:r>
              <a:rPr lang="ru-RU" b="1" dirty="0" smtClean="0"/>
              <a:t>требования </a:t>
            </a:r>
            <a:r>
              <a:rPr lang="ru-RU" b="1" dirty="0"/>
              <a:t>применимы</a:t>
            </a:r>
            <a:r>
              <a:rPr lang="ru-RU" dirty="0"/>
              <a:t> </a:t>
            </a:r>
            <a:r>
              <a:rPr lang="ru-RU" u="sng" dirty="0"/>
              <a:t>в пределах установленной области применения </a:t>
            </a:r>
            <a:r>
              <a:rPr lang="ru-RU" dirty="0"/>
              <a:t>ее системы </a:t>
            </a:r>
            <a:r>
              <a:rPr lang="ru-RU" dirty="0" smtClean="0"/>
              <a:t>менеджмента </a:t>
            </a:r>
            <a:r>
              <a:rPr lang="ru-RU" dirty="0"/>
              <a:t>качества.</a:t>
            </a:r>
          </a:p>
          <a:p>
            <a:pPr algn="just">
              <a:spcAft>
                <a:spcPts val="600"/>
              </a:spcAft>
            </a:pPr>
            <a:r>
              <a:rPr lang="ru-RU" dirty="0"/>
              <a:t>Соответствие требованиям настоящего стандарта может быть заявлено только в том случае, </a:t>
            </a:r>
            <a:r>
              <a:rPr lang="ru-RU" u="sng" dirty="0"/>
              <a:t>если требования, определенные как </a:t>
            </a:r>
            <a:r>
              <a:rPr lang="ru-RU" b="1" u="sng" dirty="0"/>
              <a:t>неприменимые</a:t>
            </a:r>
            <a:r>
              <a:rPr lang="ru-RU" u="sng" dirty="0"/>
              <a:t>, не влияют на способность или ответственность организации обеспечивать соответствие продукции и услуг и повышать удовлетворенность потребителей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285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Пункт 4.3 Определение области применения системы менеджмента качества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700808"/>
            <a:ext cx="7992888" cy="3847207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600" b="1" dirty="0" smtClean="0"/>
              <a:t>Пояснение</a:t>
            </a:r>
            <a:endParaRPr lang="ru-RU" sz="1600" dirty="0"/>
          </a:p>
          <a:p>
            <a:pPr algn="just">
              <a:spcAft>
                <a:spcPts val="600"/>
              </a:spcAft>
            </a:pPr>
            <a:r>
              <a:rPr lang="ru-RU" sz="1600" dirty="0"/>
              <a:t>Организация </a:t>
            </a:r>
            <a:r>
              <a:rPr lang="ru-RU" sz="1600" b="1" dirty="0"/>
              <a:t>должна</a:t>
            </a:r>
            <a:r>
              <a:rPr lang="ru-RU" sz="1600" dirty="0"/>
              <a:t> </a:t>
            </a:r>
            <a:r>
              <a:rPr lang="ru-RU" sz="1600" b="1" dirty="0"/>
              <a:t>включить</a:t>
            </a:r>
            <a:r>
              <a:rPr lang="ru-RU" sz="1600" dirty="0"/>
              <a:t> в СМК </a:t>
            </a:r>
            <a:r>
              <a:rPr lang="ru-RU" sz="1600" b="1" dirty="0"/>
              <a:t>все требования</a:t>
            </a:r>
            <a:r>
              <a:rPr lang="ru-RU" sz="1600" dirty="0"/>
              <a:t> стандарта ISO </a:t>
            </a:r>
            <a:r>
              <a:rPr lang="ru-RU" sz="1600" dirty="0" smtClean="0"/>
              <a:t>9000:2015, </a:t>
            </a:r>
            <a:r>
              <a:rPr lang="ru-RU" sz="1600" b="1" dirty="0"/>
              <a:t>применимые</a:t>
            </a:r>
            <a:r>
              <a:rPr lang="ru-RU" sz="1600" dirty="0"/>
              <a:t> в соответствии со спецификой ее деятельности.</a:t>
            </a:r>
          </a:p>
          <a:p>
            <a:pPr algn="just">
              <a:spcAft>
                <a:spcPts val="600"/>
              </a:spcAft>
            </a:pPr>
            <a:r>
              <a:rPr lang="ru-RU" sz="1600" dirty="0"/>
              <a:t>Организация имеет </a:t>
            </a:r>
            <a:r>
              <a:rPr lang="ru-RU" sz="1600" b="1" dirty="0"/>
              <a:t>право исключать </a:t>
            </a:r>
            <a:r>
              <a:rPr lang="ru-RU" sz="1600" dirty="0"/>
              <a:t>из СМК </a:t>
            </a:r>
            <a:r>
              <a:rPr lang="ru-RU" sz="1600" b="1" dirty="0"/>
              <a:t>любые требования стандарта</a:t>
            </a:r>
            <a:r>
              <a:rPr lang="ru-RU" sz="1600" dirty="0"/>
              <a:t>, которые </a:t>
            </a:r>
            <a:r>
              <a:rPr lang="ru-RU" sz="1600" b="1" dirty="0"/>
              <a:t>нельзя применить </a:t>
            </a:r>
            <a:r>
              <a:rPr lang="ru-RU" sz="1600" dirty="0"/>
              <a:t>ввиду специфики деятельности организации и ее продукции и(или) услуг</a:t>
            </a:r>
            <a:r>
              <a:rPr lang="ru-RU" sz="1600" dirty="0" smtClean="0"/>
              <a:t>.</a:t>
            </a:r>
          </a:p>
          <a:p>
            <a:pPr algn="just">
              <a:spcAft>
                <a:spcPts val="600"/>
              </a:spcAft>
            </a:pPr>
            <a:r>
              <a:rPr lang="ru-RU" sz="1600" dirty="0" smtClean="0"/>
              <a:t>Например</a:t>
            </a:r>
            <a:r>
              <a:rPr lang="ru-RU" sz="1600" dirty="0"/>
              <a:t>, если логистическая компания использует общепринятые и повсеместно опробованные </a:t>
            </a:r>
            <a:r>
              <a:rPr lang="ru-RU" sz="1600" dirty="0" smtClean="0"/>
              <a:t>технологии</a:t>
            </a:r>
            <a:r>
              <a:rPr lang="ru-RU" sz="1600" dirty="0"/>
              <a:t>, связанные с доставкой грузов, и не занимается разработкой новых технологий доставки </a:t>
            </a:r>
            <a:r>
              <a:rPr lang="ru-RU" sz="1600" dirty="0" smtClean="0"/>
              <a:t>грузов</a:t>
            </a:r>
            <a:r>
              <a:rPr lang="ru-RU" sz="1600" dirty="0"/>
              <a:t>, то она может исключить из области своей СМК требования пункта 8.3 «Проектирование и разработка продукции и услуг».</a:t>
            </a:r>
          </a:p>
          <a:p>
            <a:pPr algn="just">
              <a:spcAft>
                <a:spcPts val="600"/>
              </a:spcAft>
            </a:pPr>
            <a:r>
              <a:rPr lang="ru-RU" sz="1600" dirty="0"/>
              <a:t>Организация </a:t>
            </a:r>
            <a:r>
              <a:rPr lang="ru-RU" sz="1600" dirty="0" smtClean="0"/>
              <a:t>правомочна </a:t>
            </a:r>
            <a:r>
              <a:rPr lang="ru-RU" sz="1600" b="1" dirty="0"/>
              <a:t>заявить о неприменимости </a:t>
            </a:r>
            <a:r>
              <a:rPr lang="ru-RU" sz="1600" dirty="0"/>
              <a:t>тех или иных </a:t>
            </a:r>
            <a:r>
              <a:rPr lang="ru-RU" sz="1600" b="1" dirty="0"/>
              <a:t>требований</a:t>
            </a:r>
            <a:r>
              <a:rPr lang="ru-RU" sz="1600" dirty="0"/>
              <a:t> стандарта только тогда, когда </a:t>
            </a:r>
            <a:r>
              <a:rPr lang="ru-RU" sz="1600" u="sng" dirty="0"/>
              <a:t>исключенные требования не влияют на способность или ответственность </a:t>
            </a:r>
            <a:r>
              <a:rPr lang="ru-RU" sz="1600" u="sng" dirty="0" smtClean="0"/>
              <a:t>организации </a:t>
            </a:r>
            <a:r>
              <a:rPr lang="ru-RU" sz="1600" u="sng" dirty="0"/>
              <a:t>обеспечивать соответствие продукции и(или) услуг и повышать удовлетворенность потребителей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689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Пункт 4.3 Определение области применения системы менеджмента качества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3528" y="1772816"/>
            <a:ext cx="8064896" cy="21082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/>
              <a:t>Требование ISO 9001:2015 </a:t>
            </a:r>
            <a:endParaRPr lang="ru-RU" b="1" dirty="0" smtClean="0"/>
          </a:p>
          <a:p>
            <a:pPr algn="just">
              <a:spcAft>
                <a:spcPts val="600"/>
              </a:spcAft>
            </a:pPr>
            <a:r>
              <a:rPr lang="ru-RU" dirty="0" smtClean="0"/>
              <a:t>Область </a:t>
            </a:r>
            <a:r>
              <a:rPr lang="ru-RU" dirty="0"/>
              <a:t>применения системы менеджмента качества организации </a:t>
            </a:r>
            <a:r>
              <a:rPr lang="ru-RU" b="1" dirty="0"/>
              <a:t>должна</a:t>
            </a:r>
            <a:r>
              <a:rPr lang="ru-RU" dirty="0"/>
              <a:t> быть </a:t>
            </a:r>
            <a:r>
              <a:rPr lang="ru-RU" b="1" dirty="0" smtClean="0"/>
              <a:t>доступна</a:t>
            </a:r>
            <a:r>
              <a:rPr lang="ru-RU" b="1" dirty="0"/>
              <a:t>, разрабатываться, актуализироваться и применяться как документированная </a:t>
            </a:r>
            <a:r>
              <a:rPr lang="ru-RU" b="1" dirty="0" smtClean="0"/>
              <a:t>информация</a:t>
            </a:r>
            <a:r>
              <a:rPr lang="ru-RU" dirty="0"/>
              <a:t>. Область применения должна указывать на охватываемые виды продукции и услуг и давать обоснование для исключения требования настоящего стандарта, которое она </a:t>
            </a:r>
            <a:r>
              <a:rPr lang="ru-RU" dirty="0" smtClean="0"/>
              <a:t>определила </a:t>
            </a:r>
            <a:r>
              <a:rPr lang="ru-RU" dirty="0"/>
              <a:t>как неприменимое к ее области применения системы менеджмента качества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4005064"/>
            <a:ext cx="8064896" cy="2200602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600" b="1" dirty="0" smtClean="0"/>
              <a:t>Пояснение</a:t>
            </a:r>
            <a:endParaRPr lang="ru-RU" sz="1600" dirty="0"/>
          </a:p>
          <a:p>
            <a:pPr algn="just">
              <a:spcAft>
                <a:spcPts val="600"/>
              </a:spcAft>
            </a:pPr>
            <a:r>
              <a:rPr lang="ru-RU" sz="1600" dirty="0" smtClean="0"/>
              <a:t>Организация должна </a:t>
            </a:r>
            <a:r>
              <a:rPr lang="ru-RU" sz="1600" dirty="0"/>
              <a:t>документировать область применения СМК. Документами, в которых возможно </a:t>
            </a:r>
            <a:r>
              <a:rPr lang="ru-RU" sz="1600" dirty="0" smtClean="0"/>
              <a:t>документировать </a:t>
            </a:r>
            <a:r>
              <a:rPr lang="ru-RU" sz="1600" dirty="0"/>
              <a:t>область применения СМК, являются: </a:t>
            </a:r>
            <a:endParaRPr lang="ru-RU" sz="1600" dirty="0" smtClean="0"/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положение </a:t>
            </a:r>
            <a:r>
              <a:rPr lang="ru-RU" sz="1600" dirty="0"/>
              <a:t>о СМК или Руководство по качеству, </a:t>
            </a:r>
            <a:endParaRPr lang="ru-RU" sz="1600" dirty="0" smtClean="0"/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стратегия </a:t>
            </a:r>
            <a:r>
              <a:rPr lang="ru-RU" sz="1600" dirty="0"/>
              <a:t>организации, </a:t>
            </a:r>
            <a:endParaRPr lang="ru-RU" sz="1600" dirty="0" smtClean="0"/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приказ</a:t>
            </a:r>
            <a:r>
              <a:rPr lang="ru-RU" sz="1600" dirty="0"/>
              <a:t>, </a:t>
            </a:r>
            <a:endParaRPr lang="ru-RU" sz="1600" dirty="0" smtClean="0"/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отдельный </a:t>
            </a:r>
            <a:r>
              <a:rPr lang="ru-RU" sz="1600" dirty="0"/>
              <a:t>документ под названием «Область применения СМК».</a:t>
            </a:r>
          </a:p>
        </p:txBody>
      </p:sp>
    </p:spTree>
    <p:extLst>
      <p:ext uri="{BB962C8B-B14F-4D97-AF65-F5344CB8AC3E}">
        <p14:creationId xmlns:p14="http://schemas.microsoft.com/office/powerpoint/2010/main" val="401577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Пункт 4.3 Определение области применения системы менеджмента качества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700808"/>
            <a:ext cx="7992888" cy="4647426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600" b="1" dirty="0" smtClean="0"/>
              <a:t>Пояснение</a:t>
            </a:r>
            <a:endParaRPr lang="ru-RU" sz="1600" dirty="0"/>
          </a:p>
          <a:p>
            <a:pPr algn="just">
              <a:spcAft>
                <a:spcPts val="600"/>
              </a:spcAft>
            </a:pPr>
            <a:r>
              <a:rPr lang="ru-RU" sz="1600" dirty="0"/>
              <a:t>В области применения СМК рекомендуется указать:</a:t>
            </a:r>
          </a:p>
          <a:p>
            <a:pPr algn="just">
              <a:spcAft>
                <a:spcPts val="600"/>
              </a:spcAft>
              <a:tabLst>
                <a:tab pos="271463" algn="l"/>
              </a:tabLst>
            </a:pPr>
            <a:r>
              <a:rPr lang="ru-RU" sz="1600" dirty="0"/>
              <a:t>•	виды продукции и(или) виды услуг, на производство (оказание) которых </a:t>
            </a:r>
            <a:r>
              <a:rPr lang="ru-RU" sz="1600" dirty="0" smtClean="0"/>
              <a:t>распространяется </a:t>
            </a:r>
            <a:r>
              <a:rPr lang="ru-RU" sz="1600" dirty="0"/>
              <a:t>действие СМК;</a:t>
            </a:r>
          </a:p>
          <a:p>
            <a:pPr algn="just">
              <a:spcAft>
                <a:spcPts val="600"/>
              </a:spcAft>
              <a:tabLst>
                <a:tab pos="271463" algn="l"/>
              </a:tabLst>
            </a:pPr>
            <a:r>
              <a:rPr lang="ru-RU" sz="1600" dirty="0"/>
              <a:t>•	подразделения организации и должностные лица, участвующие в </a:t>
            </a:r>
            <a:r>
              <a:rPr lang="ru-RU" sz="1600" dirty="0" smtClean="0"/>
              <a:t>функционировании </a:t>
            </a:r>
            <a:r>
              <a:rPr lang="ru-RU" sz="1600" dirty="0"/>
              <a:t>СМК;</a:t>
            </a:r>
          </a:p>
          <a:p>
            <a:pPr algn="just">
              <a:spcAft>
                <a:spcPts val="600"/>
              </a:spcAft>
              <a:tabLst>
                <a:tab pos="271463" algn="l"/>
              </a:tabLst>
            </a:pPr>
            <a:r>
              <a:rPr lang="ru-RU" sz="1600" dirty="0"/>
              <a:t>•	требования стандарта, исключенные из области применения СМК;</a:t>
            </a:r>
          </a:p>
          <a:p>
            <a:pPr algn="just">
              <a:spcAft>
                <a:spcPts val="600"/>
              </a:spcAft>
              <a:tabLst>
                <a:tab pos="271463" algn="l"/>
              </a:tabLst>
            </a:pPr>
            <a:r>
              <a:rPr lang="ru-RU" sz="1600" dirty="0"/>
              <a:t>•	обоснования всех исключений требований стандарта из области применения СМК.</a:t>
            </a:r>
          </a:p>
          <a:p>
            <a:pPr algn="just">
              <a:spcAft>
                <a:spcPts val="600"/>
              </a:spcAft>
            </a:pPr>
            <a:r>
              <a:rPr lang="ru-RU" sz="1600" dirty="0"/>
              <a:t>Область применения СМК </a:t>
            </a:r>
            <a:r>
              <a:rPr lang="ru-RU" sz="1600" b="1" dirty="0"/>
              <a:t>должна актуализироваться </a:t>
            </a:r>
            <a:r>
              <a:rPr lang="ru-RU" sz="1600" dirty="0"/>
              <a:t>по мере необходимости, а также </a:t>
            </a:r>
            <a:r>
              <a:rPr lang="ru-RU" sz="1600" dirty="0" smtClean="0"/>
              <a:t>рассматриваться </a:t>
            </a:r>
            <a:r>
              <a:rPr lang="ru-RU" sz="1600" dirty="0"/>
              <a:t>при проведении совещания по анализу СМК со стороны руководства.</a:t>
            </a:r>
          </a:p>
          <a:p>
            <a:pPr algn="just">
              <a:spcAft>
                <a:spcPts val="600"/>
              </a:spcAft>
            </a:pPr>
            <a:r>
              <a:rPr lang="ru-RU" sz="1600" dirty="0"/>
              <a:t>При наличие в организации внутреннего стандарта по управлению документацией </a:t>
            </a:r>
            <a:r>
              <a:rPr lang="ru-RU" sz="1600" dirty="0" smtClean="0"/>
              <a:t>рекомендуется </a:t>
            </a:r>
            <a:r>
              <a:rPr lang="ru-RU" sz="1600" dirty="0"/>
              <a:t>включить в этот стандарт отдельный пункт по управлению документом, содержащим область применения СМК.</a:t>
            </a:r>
          </a:p>
          <a:p>
            <a:pPr algn="just">
              <a:spcAft>
                <a:spcPts val="600"/>
              </a:spcAft>
            </a:pPr>
            <a:r>
              <a:rPr lang="ru-RU" sz="1600" dirty="0"/>
              <a:t>Необходимо обеспечить доступ всех заинтересованных лиц к информации об области применения СМК посредством, например, электронной почты, размещением документа с </a:t>
            </a:r>
            <a:r>
              <a:rPr lang="ru-RU" sz="1600" dirty="0" smtClean="0"/>
              <a:t>областью </a:t>
            </a:r>
            <a:r>
              <a:rPr lang="ru-RU" sz="1600" dirty="0"/>
              <a:t>применения СМК в электронной папке «СМК» на сервере организации, др.</a:t>
            </a:r>
          </a:p>
        </p:txBody>
      </p:sp>
    </p:spTree>
    <p:extLst>
      <p:ext uri="{BB962C8B-B14F-4D97-AF65-F5344CB8AC3E}">
        <p14:creationId xmlns:p14="http://schemas.microsoft.com/office/powerpoint/2010/main" val="303914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Пункт 4.4 Система менеджмента качества и ее процессы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3528" y="1556792"/>
            <a:ext cx="7992888" cy="12772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/>
              <a:t>Требование ISO </a:t>
            </a:r>
            <a:r>
              <a:rPr lang="ru-RU" b="1" dirty="0" smtClean="0"/>
              <a:t>9001:2015</a:t>
            </a:r>
            <a:endParaRPr lang="ru-RU" dirty="0"/>
          </a:p>
          <a:p>
            <a:pPr algn="just">
              <a:spcAft>
                <a:spcPts val="600"/>
              </a:spcAft>
            </a:pPr>
            <a:r>
              <a:rPr lang="ru-RU" dirty="0"/>
              <a:t>4.4.1 Организация должна разработать, внедрить, поддерживать и постоянно улучшать систему менеджмента качества, включая необходимые процессы и их взаимодействия, в соответствии с требованиями настоящего стандарта.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291" y="2924944"/>
            <a:ext cx="5687417" cy="3651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584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Пункт 4.4 Система менеджмента качества и ее процессы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550044"/>
            <a:ext cx="8208912" cy="5293757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600" b="1" dirty="0" smtClean="0"/>
              <a:t>Пояснение</a:t>
            </a:r>
            <a:endParaRPr lang="ru-RU" sz="1600" dirty="0" smtClean="0"/>
          </a:p>
          <a:p>
            <a:pPr algn="just">
              <a:spcAft>
                <a:spcPts val="600"/>
              </a:spcAft>
            </a:pPr>
            <a:r>
              <a:rPr lang="ru-RU" sz="1600" dirty="0" smtClean="0"/>
              <a:t>Организация должна разработать документацию СМК в объеме:</a:t>
            </a:r>
          </a:p>
          <a:p>
            <a:pPr algn="just">
              <a:spcAft>
                <a:spcPts val="600"/>
              </a:spcAft>
              <a:tabLst>
                <a:tab pos="271463" algn="l"/>
              </a:tabLst>
            </a:pPr>
            <a:r>
              <a:rPr lang="ru-RU" sz="1600" dirty="0" smtClean="0"/>
              <a:t>•</a:t>
            </a:r>
            <a:r>
              <a:rPr lang="ru-RU" sz="1600" dirty="0"/>
              <a:t>	</a:t>
            </a:r>
            <a:r>
              <a:rPr lang="ru-RU" sz="1600" b="1" dirty="0"/>
              <a:t>требуемом стандартом </a:t>
            </a:r>
            <a:r>
              <a:rPr lang="ru-RU" sz="1600" dirty="0"/>
              <a:t>ISO </a:t>
            </a:r>
            <a:r>
              <a:rPr lang="ru-RU" sz="1600" dirty="0" smtClean="0"/>
              <a:t>9001:2015;</a:t>
            </a:r>
            <a:endParaRPr lang="ru-RU" sz="1600" dirty="0"/>
          </a:p>
          <a:p>
            <a:pPr algn="just">
              <a:spcAft>
                <a:spcPts val="600"/>
              </a:spcAft>
              <a:tabLst>
                <a:tab pos="271463" algn="l"/>
              </a:tabLst>
            </a:pPr>
            <a:r>
              <a:rPr lang="ru-RU" sz="1600" dirty="0"/>
              <a:t>•	</a:t>
            </a:r>
            <a:r>
              <a:rPr lang="ru-RU" sz="1600" b="1" dirty="0"/>
              <a:t>необходимом организации </a:t>
            </a:r>
            <a:r>
              <a:rPr lang="ru-RU" sz="1600" dirty="0"/>
              <a:t>для результативного и эффективного применения СМК.</a:t>
            </a:r>
          </a:p>
          <a:p>
            <a:pPr algn="just">
              <a:spcAft>
                <a:spcPts val="600"/>
              </a:spcAft>
              <a:tabLst>
                <a:tab pos="271463" algn="l"/>
              </a:tabLst>
            </a:pPr>
            <a:r>
              <a:rPr lang="ru-RU" sz="1600" dirty="0" smtClean="0"/>
              <a:t>Документы, которые </a:t>
            </a:r>
            <a:r>
              <a:rPr lang="ru-RU" sz="1600" dirty="0"/>
              <a:t>являются </a:t>
            </a:r>
            <a:r>
              <a:rPr lang="ru-RU" sz="1600" b="1" dirty="0"/>
              <a:t>обязательными</a:t>
            </a:r>
            <a:r>
              <a:rPr lang="ru-RU" sz="1600" dirty="0"/>
              <a:t> в соответствии с требованиями ISO </a:t>
            </a:r>
            <a:r>
              <a:rPr lang="ru-RU" sz="1600" dirty="0" smtClean="0"/>
              <a:t>9001:2015:</a:t>
            </a:r>
            <a:endParaRPr lang="ru-RU" sz="1600" dirty="0"/>
          </a:p>
          <a:p>
            <a:pPr algn="just">
              <a:spcAft>
                <a:spcPts val="600"/>
              </a:spcAft>
              <a:tabLst>
                <a:tab pos="271463" algn="l"/>
              </a:tabLst>
            </a:pPr>
            <a:r>
              <a:rPr lang="ru-RU" sz="1600" dirty="0"/>
              <a:t>•	область применения СМК (пункт 4.3 стандарта);</a:t>
            </a:r>
          </a:p>
          <a:p>
            <a:pPr algn="just">
              <a:spcAft>
                <a:spcPts val="600"/>
              </a:spcAft>
              <a:tabLst>
                <a:tab pos="271463" algn="l"/>
              </a:tabLst>
            </a:pPr>
            <a:r>
              <a:rPr lang="ru-RU" sz="1600" dirty="0"/>
              <a:t>•	документы (стандарты, регламенты, карты процессов и т.п.) для обеспечения </a:t>
            </a:r>
            <a:r>
              <a:rPr lang="ru-RU" sz="1600" dirty="0" smtClean="0"/>
              <a:t>функционирования </a:t>
            </a:r>
            <a:r>
              <a:rPr lang="ru-RU" sz="1600" dirty="0"/>
              <a:t>СМК (пункт 4.4 стандарта);</a:t>
            </a:r>
          </a:p>
          <a:p>
            <a:pPr algn="just">
              <a:spcAft>
                <a:spcPts val="600"/>
              </a:spcAft>
              <a:tabLst>
                <a:tab pos="271463" algn="l"/>
              </a:tabLst>
            </a:pPr>
            <a:r>
              <a:rPr lang="ru-RU" sz="1600" dirty="0"/>
              <a:t>•	политика в области качества (пункт 5.2 стандарта);</a:t>
            </a:r>
          </a:p>
          <a:p>
            <a:pPr algn="just">
              <a:spcAft>
                <a:spcPts val="600"/>
              </a:spcAft>
              <a:tabLst>
                <a:tab pos="271463" algn="l"/>
              </a:tabLst>
            </a:pPr>
            <a:r>
              <a:rPr lang="ru-RU" sz="1600" dirty="0"/>
              <a:t>•	цели в области качества (пункт 6.2 стандарта);</a:t>
            </a:r>
          </a:p>
          <a:p>
            <a:pPr algn="just">
              <a:spcAft>
                <a:spcPts val="600"/>
              </a:spcAft>
              <a:tabLst>
                <a:tab pos="271463" algn="l"/>
              </a:tabLst>
            </a:pPr>
            <a:r>
              <a:rPr lang="ru-RU" sz="1600" dirty="0"/>
              <a:t>•	20 обязательных записей (журналов, актов, отчетов, протоколов и т.п.). Об </a:t>
            </a:r>
            <a:r>
              <a:rPr lang="ru-RU" sz="1600" dirty="0" smtClean="0"/>
              <a:t>обязательности </a:t>
            </a:r>
            <a:r>
              <a:rPr lang="ru-RU" sz="1600" dirty="0"/>
              <a:t>наличия таких записях указано в стандарте словами: «…регистрировать и сохранять документированную информацию…».</a:t>
            </a:r>
          </a:p>
          <a:p>
            <a:pPr algn="just">
              <a:spcAft>
                <a:spcPts val="600"/>
              </a:spcAft>
            </a:pPr>
            <a:r>
              <a:rPr lang="ru-RU" sz="1600" b="1" dirty="0" smtClean="0"/>
              <a:t>Документы и записи, необходимые организации </a:t>
            </a:r>
            <a:r>
              <a:rPr lang="ru-RU" sz="1600" dirty="0" smtClean="0"/>
              <a:t>для результативного </a:t>
            </a:r>
            <a:r>
              <a:rPr lang="ru-RU" sz="1600" dirty="0"/>
              <a:t>и эффективного применения </a:t>
            </a:r>
            <a:r>
              <a:rPr lang="ru-RU" sz="1600" dirty="0" smtClean="0"/>
              <a:t>СМК: правила внутреннего трудового </a:t>
            </a:r>
            <a:r>
              <a:rPr lang="ru-RU" sz="1600" dirty="0"/>
              <a:t>распорядка, положения о подразделениях, технологические карты, рабочие инструкции, </a:t>
            </a:r>
            <a:r>
              <a:rPr lang="ru-RU" sz="1600" dirty="0" smtClean="0"/>
              <a:t>журнал </a:t>
            </a:r>
            <a:r>
              <a:rPr lang="ru-RU" sz="1600" dirty="0"/>
              <a:t>входящей и исходящей корреспонденции, журнал учета продукции, протокол цехового </a:t>
            </a:r>
            <a:r>
              <a:rPr lang="ru-RU" sz="1600" dirty="0" smtClean="0"/>
              <a:t>совещания </a:t>
            </a:r>
            <a:r>
              <a:rPr lang="ru-RU" sz="1600" dirty="0"/>
              <a:t>и т.п.</a:t>
            </a:r>
          </a:p>
        </p:txBody>
      </p:sp>
    </p:spTree>
    <p:extLst>
      <p:ext uri="{BB962C8B-B14F-4D97-AF65-F5344CB8AC3E}">
        <p14:creationId xmlns:p14="http://schemas.microsoft.com/office/powerpoint/2010/main" val="191566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Пункт 4.4 Система менеджмента качества и ее процессы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550044"/>
            <a:ext cx="8064896" cy="4801314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600" b="1" dirty="0" smtClean="0"/>
              <a:t>Пояснение</a:t>
            </a:r>
            <a:endParaRPr lang="ru-RU" sz="1600" dirty="0" smtClean="0"/>
          </a:p>
          <a:p>
            <a:pPr algn="just">
              <a:spcAft>
                <a:spcPts val="600"/>
              </a:spcAft>
            </a:pPr>
            <a:r>
              <a:rPr lang="ru-RU" sz="1600" dirty="0"/>
              <a:t>Организация должна внедрить СМК. Что включает в себя внедрение СМК? Это:</a:t>
            </a:r>
          </a:p>
          <a:p>
            <a:pPr algn="just">
              <a:spcAft>
                <a:spcPts val="600"/>
              </a:spcAft>
              <a:tabLst>
                <a:tab pos="174625" algn="l"/>
              </a:tabLst>
            </a:pPr>
            <a:r>
              <a:rPr lang="ru-RU" sz="1600" dirty="0"/>
              <a:t>•	введение в действие разработанной документации СМК, например, приказом </a:t>
            </a:r>
            <a:r>
              <a:rPr lang="ru-RU" sz="1600" dirty="0" smtClean="0"/>
              <a:t>руководителя </a:t>
            </a:r>
            <a:r>
              <a:rPr lang="ru-RU" sz="1600" dirty="0"/>
              <a:t>организации;</a:t>
            </a:r>
          </a:p>
          <a:p>
            <a:pPr algn="just">
              <a:spcAft>
                <a:spcPts val="600"/>
              </a:spcAft>
              <a:tabLst>
                <a:tab pos="174625" algn="l"/>
              </a:tabLst>
            </a:pPr>
            <a:r>
              <a:rPr lang="ru-RU" sz="1600" dirty="0"/>
              <a:t>•	подписание политики в области качества и ознакомление с ней персонала (пункт 5.2</a:t>
            </a:r>
            <a:r>
              <a:rPr lang="ru-RU" sz="1600" dirty="0" smtClean="0"/>
              <a:t>.);</a:t>
            </a:r>
            <a:endParaRPr lang="ru-RU" sz="1600" dirty="0"/>
          </a:p>
          <a:p>
            <a:pPr algn="just">
              <a:spcAft>
                <a:spcPts val="600"/>
              </a:spcAft>
              <a:tabLst>
                <a:tab pos="174625" algn="l"/>
              </a:tabLst>
            </a:pPr>
            <a:r>
              <a:rPr lang="ru-RU" sz="1600" dirty="0"/>
              <a:t>•	утверждение целей в области качества и их рассылка исполнителям и </a:t>
            </a:r>
            <a:r>
              <a:rPr lang="ru-RU" sz="1600" dirty="0" smtClean="0"/>
              <a:t>ответственным </a:t>
            </a:r>
            <a:r>
              <a:rPr lang="ru-RU" sz="1600" dirty="0"/>
              <a:t>лицам (пункт </a:t>
            </a:r>
            <a:r>
              <a:rPr lang="ru-RU" sz="1600" dirty="0" smtClean="0"/>
              <a:t>6.2);</a:t>
            </a:r>
            <a:endParaRPr lang="ru-RU" sz="1600" dirty="0"/>
          </a:p>
          <a:p>
            <a:pPr algn="just">
              <a:spcAft>
                <a:spcPts val="600"/>
              </a:spcAft>
              <a:tabLst>
                <a:tab pos="174625" algn="l"/>
              </a:tabLst>
            </a:pPr>
            <a:r>
              <a:rPr lang="ru-RU" sz="1600" dirty="0"/>
              <a:t>•	утверждение плана мероприятий для достижения целей в области качества (пункт </a:t>
            </a:r>
            <a:r>
              <a:rPr lang="ru-RU" sz="1600" dirty="0" smtClean="0"/>
              <a:t>6.2);</a:t>
            </a:r>
            <a:endParaRPr lang="ru-RU" sz="1600" dirty="0"/>
          </a:p>
          <a:p>
            <a:pPr algn="just">
              <a:spcAft>
                <a:spcPts val="600"/>
              </a:spcAft>
              <a:tabLst>
                <a:tab pos="174625" algn="l"/>
              </a:tabLst>
            </a:pPr>
            <a:r>
              <a:rPr lang="ru-RU" sz="1600" dirty="0"/>
              <a:t>•	обучение (инструктаж) руководителей и ключевых специалистов по применению СМК в организации;</a:t>
            </a:r>
          </a:p>
          <a:p>
            <a:pPr algn="just">
              <a:spcAft>
                <a:spcPts val="600"/>
              </a:spcAft>
              <a:tabLst>
                <a:tab pos="174625" algn="l"/>
              </a:tabLst>
            </a:pPr>
            <a:r>
              <a:rPr lang="ru-RU" sz="1600" dirty="0"/>
              <a:t>•	утверждение значений показателей процессов СМК и выдача владельцам процессов плановых значений показателей результативности процессов (пункт </a:t>
            </a:r>
            <a:r>
              <a:rPr lang="ru-RU" sz="1600" dirty="0" smtClean="0"/>
              <a:t>4.4);</a:t>
            </a:r>
            <a:endParaRPr lang="ru-RU" sz="1600" dirty="0"/>
          </a:p>
          <a:p>
            <a:pPr algn="just">
              <a:spcAft>
                <a:spcPts val="600"/>
              </a:spcAft>
              <a:tabLst>
                <a:tab pos="174625" algn="l"/>
              </a:tabLst>
            </a:pPr>
            <a:r>
              <a:rPr lang="ru-RU" sz="1600" dirty="0"/>
              <a:t>•	обучение внутренних аудиторов (пункт </a:t>
            </a:r>
            <a:r>
              <a:rPr lang="ru-RU" sz="1600" dirty="0" smtClean="0"/>
              <a:t>9.2);</a:t>
            </a:r>
            <a:endParaRPr lang="ru-RU" sz="1600" dirty="0"/>
          </a:p>
          <a:p>
            <a:pPr algn="just">
              <a:spcAft>
                <a:spcPts val="600"/>
              </a:spcAft>
              <a:tabLst>
                <a:tab pos="174625" algn="l"/>
              </a:tabLst>
            </a:pPr>
            <a:r>
              <a:rPr lang="ru-RU" sz="1600" dirty="0"/>
              <a:t>•	проведение внутренних аудитов (пункт </a:t>
            </a:r>
            <a:r>
              <a:rPr lang="ru-RU" sz="1600" dirty="0" smtClean="0"/>
              <a:t>9.2);</a:t>
            </a:r>
            <a:endParaRPr lang="ru-RU" sz="1600" dirty="0"/>
          </a:p>
          <a:p>
            <a:pPr algn="just">
              <a:spcAft>
                <a:spcPts val="600"/>
              </a:spcAft>
              <a:tabLst>
                <a:tab pos="174625" algn="l"/>
              </a:tabLst>
            </a:pPr>
            <a:r>
              <a:rPr lang="ru-RU" sz="1600" dirty="0"/>
              <a:t>•	доработка документации СМК (внесение изменений) по результатам внутренних аудитов (пункт </a:t>
            </a:r>
            <a:r>
              <a:rPr lang="ru-RU" sz="1600" dirty="0" smtClean="0"/>
              <a:t>7.5.3).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94855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Пункт 4.4 Система менеджмента качества и ее процессы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550044"/>
            <a:ext cx="8064896" cy="3770263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600" b="1" dirty="0" smtClean="0"/>
              <a:t>Пояснение</a:t>
            </a:r>
            <a:endParaRPr lang="ru-RU" sz="1600" dirty="0" smtClean="0"/>
          </a:p>
          <a:p>
            <a:pPr algn="just">
              <a:spcAft>
                <a:spcPts val="600"/>
              </a:spcAft>
            </a:pPr>
            <a:r>
              <a:rPr lang="ru-RU" sz="1600" b="1" dirty="0"/>
              <a:t>Через три месяца </a:t>
            </a:r>
            <a:r>
              <a:rPr lang="ru-RU" sz="1600" dirty="0"/>
              <a:t>после внедрения СМК целесообразно провести первый </a:t>
            </a:r>
            <a:r>
              <a:rPr lang="ru-RU" sz="1600" b="1" dirty="0"/>
              <a:t>анализ СМК со стороны руководства</a:t>
            </a:r>
            <a:r>
              <a:rPr lang="ru-RU" sz="1600" dirty="0"/>
              <a:t> (пункт </a:t>
            </a:r>
            <a:r>
              <a:rPr lang="ru-RU" sz="1600" dirty="0" smtClean="0"/>
              <a:t>9.3) </a:t>
            </a:r>
            <a:r>
              <a:rPr lang="ru-RU" sz="1600" dirty="0"/>
              <a:t>с целью выявления в СМК недоработок, </a:t>
            </a:r>
            <a:r>
              <a:rPr lang="ru-RU" sz="1600" dirty="0" smtClean="0"/>
              <a:t>несогласованности </a:t>
            </a:r>
            <a:r>
              <a:rPr lang="ru-RU" sz="1600" dirty="0"/>
              <a:t>документации СМК и других отрицательных моментов с последующей работой по </a:t>
            </a:r>
            <a:r>
              <a:rPr lang="ru-RU" sz="1600" dirty="0" smtClean="0"/>
              <a:t>изменению </a:t>
            </a:r>
            <a:r>
              <a:rPr lang="ru-RU" sz="1600" dirty="0"/>
              <a:t>документации СМК.</a:t>
            </a:r>
          </a:p>
          <a:p>
            <a:pPr algn="just">
              <a:spcAft>
                <a:spcPts val="600"/>
              </a:spcAft>
            </a:pPr>
            <a:r>
              <a:rPr lang="ru-RU" sz="1600" dirty="0"/>
              <a:t>Организация </a:t>
            </a:r>
            <a:r>
              <a:rPr lang="ru-RU" sz="1600" b="1" dirty="0"/>
              <a:t>должна поддерживать СМК</a:t>
            </a:r>
            <a:r>
              <a:rPr lang="ru-RU" sz="1600" dirty="0"/>
              <a:t>. Это означает, что в ходе деятельности </a:t>
            </a:r>
            <a:r>
              <a:rPr lang="ru-RU" sz="1600" dirty="0" smtClean="0"/>
              <a:t>организации </a:t>
            </a:r>
            <a:r>
              <a:rPr lang="ru-RU" sz="1600" dirty="0"/>
              <a:t>должны выполняться требования ISO </a:t>
            </a:r>
            <a:r>
              <a:rPr lang="ru-RU" sz="1600" dirty="0" smtClean="0"/>
              <a:t>9001:2015, </a:t>
            </a:r>
            <a:r>
              <a:rPr lang="ru-RU" sz="1600" dirty="0"/>
              <a:t>требования </a:t>
            </a:r>
            <a:r>
              <a:rPr lang="ru-RU" sz="1600" dirty="0" smtClean="0"/>
              <a:t>внутренней </a:t>
            </a:r>
            <a:r>
              <a:rPr lang="ru-RU" sz="1600" dirty="0"/>
              <a:t>документации СМК, а также применимые требования внешней документации СМК (</a:t>
            </a:r>
            <a:r>
              <a:rPr lang="ru-RU" sz="1600" dirty="0" smtClean="0"/>
              <a:t>законы</a:t>
            </a:r>
            <a:r>
              <a:rPr lang="ru-RU" sz="1600" dirty="0"/>
              <a:t>, постановления, </a:t>
            </a:r>
            <a:r>
              <a:rPr lang="ru-RU" sz="1600" dirty="0" smtClean="0"/>
              <a:t>др</a:t>
            </a:r>
            <a:r>
              <a:rPr lang="ru-RU" sz="1600" dirty="0"/>
              <a:t>.). Организация должна вести записи, определенные ISO </a:t>
            </a:r>
            <a:r>
              <a:rPr lang="ru-RU" sz="1600" dirty="0" smtClean="0"/>
              <a:t>9001:2015 </a:t>
            </a:r>
            <a:r>
              <a:rPr lang="ru-RU" sz="1600" dirty="0"/>
              <a:t>как обязательные, а также определенные организацией, как необходимые для результативного и эффективного функционирования СМК. Формы и/или содержание таких записей могут быть определены во внутренней или внешней </a:t>
            </a:r>
            <a:r>
              <a:rPr lang="ru-RU" sz="1600" dirty="0" smtClean="0"/>
              <a:t>документации </a:t>
            </a:r>
            <a:r>
              <a:rPr lang="ru-RU" sz="1600" dirty="0"/>
              <a:t>СМК.</a:t>
            </a:r>
          </a:p>
          <a:p>
            <a:pPr algn="just">
              <a:spcAft>
                <a:spcPts val="600"/>
              </a:spcAft>
            </a:pPr>
            <a:r>
              <a:rPr lang="ru-RU" sz="1600" dirty="0"/>
              <a:t>Организация должна постоянно улучшать процессы СМК и ее, основываясь на цикле </a:t>
            </a:r>
            <a:r>
              <a:rPr lang="ru-RU" sz="1600" dirty="0" err="1" smtClean="0"/>
              <a:t>Деминга-Шухарта</a:t>
            </a:r>
            <a:r>
              <a:rPr lang="ru-RU" sz="1600" dirty="0" smtClean="0"/>
              <a:t> </a:t>
            </a:r>
            <a:r>
              <a:rPr lang="ru-RU" sz="1600" dirty="0"/>
              <a:t>(цикле PDCA).</a:t>
            </a:r>
          </a:p>
        </p:txBody>
      </p:sp>
    </p:spTree>
    <p:extLst>
      <p:ext uri="{BB962C8B-B14F-4D97-AF65-F5344CB8AC3E}">
        <p14:creationId xmlns:p14="http://schemas.microsoft.com/office/powerpoint/2010/main" val="217339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Пункт 4.4 Система менеджмента качества и ее процессы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3528" y="1556792"/>
            <a:ext cx="7992888" cy="17081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/>
              <a:t>Требование ISO </a:t>
            </a:r>
            <a:r>
              <a:rPr lang="ru-RU" b="1" dirty="0" smtClean="0"/>
              <a:t>9001:2015</a:t>
            </a:r>
            <a:endParaRPr lang="ru-RU" dirty="0"/>
          </a:p>
          <a:p>
            <a:pPr algn="just">
              <a:spcAft>
                <a:spcPts val="600"/>
              </a:spcAft>
            </a:pPr>
            <a:r>
              <a:rPr lang="ru-RU" dirty="0"/>
              <a:t>Организация </a:t>
            </a:r>
            <a:r>
              <a:rPr lang="ru-RU" b="1" dirty="0"/>
              <a:t>должна определять процессы</a:t>
            </a:r>
            <a:r>
              <a:rPr lang="ru-RU" dirty="0"/>
              <a:t>, необходимые для системы менеджмента качества, и их применение в рамках организации, а также:</a:t>
            </a:r>
          </a:p>
          <a:p>
            <a:pPr algn="just">
              <a:spcAft>
                <a:spcPts val="600"/>
              </a:spcAft>
            </a:pPr>
            <a:r>
              <a:rPr lang="ru-RU" dirty="0"/>
              <a:t>а) определять требуемые входы и ожидаемые выходы этих процессов;</a:t>
            </a:r>
          </a:p>
          <a:p>
            <a:pPr algn="just">
              <a:spcAft>
                <a:spcPts val="600"/>
              </a:spcAft>
            </a:pPr>
            <a:r>
              <a:rPr lang="ru-RU" dirty="0"/>
              <a:t>b) определять последовательность и взаимодействие этих процессов;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3404106"/>
            <a:ext cx="7992888" cy="2462213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600" b="1" dirty="0" smtClean="0"/>
              <a:t>Пояснение</a:t>
            </a:r>
            <a:endParaRPr lang="ru-RU" sz="1600" dirty="0" smtClean="0"/>
          </a:p>
          <a:p>
            <a:pPr algn="just">
              <a:spcAft>
                <a:spcPts val="600"/>
              </a:spcAft>
            </a:pPr>
            <a:r>
              <a:rPr lang="ru-RU" sz="1600" dirty="0"/>
              <a:t>Организация должна определить процессы </a:t>
            </a:r>
            <a:r>
              <a:rPr lang="ru-RU" sz="1600" b="1" dirty="0"/>
              <a:t>не по всем своим видам деятельности</a:t>
            </a:r>
            <a:r>
              <a:rPr lang="ru-RU" sz="1600" dirty="0"/>
              <a:t>, а только по тем, которые она считает </a:t>
            </a:r>
            <a:r>
              <a:rPr lang="ru-RU" sz="1600" b="1" dirty="0"/>
              <a:t>ключевыми</a:t>
            </a:r>
            <a:r>
              <a:rPr lang="ru-RU" sz="1600" dirty="0"/>
              <a:t> </a:t>
            </a:r>
            <a:r>
              <a:rPr lang="ru-RU" sz="1600" b="1" dirty="0"/>
              <a:t>для обеспечения результативного и эффективного функционирования </a:t>
            </a:r>
            <a:r>
              <a:rPr lang="ru-RU" sz="1600" dirty="0"/>
              <a:t>СМК. </a:t>
            </a:r>
            <a:endParaRPr lang="ru-RU" sz="1600" dirty="0" smtClean="0"/>
          </a:p>
          <a:p>
            <a:pPr algn="just">
              <a:spcAft>
                <a:spcPts val="600"/>
              </a:spcAft>
            </a:pPr>
            <a:r>
              <a:rPr lang="ru-RU" sz="1600" dirty="0" smtClean="0"/>
              <a:t>Первоначально</a:t>
            </a:r>
            <a:r>
              <a:rPr lang="ru-RU" sz="1600" dirty="0"/>
              <a:t>, разрабатывая СМК, рекомендуется определить только </a:t>
            </a:r>
            <a:r>
              <a:rPr lang="ru-RU" sz="1600" b="1" dirty="0"/>
              <a:t>основные</a:t>
            </a:r>
            <a:r>
              <a:rPr lang="ru-RU" sz="1600" dirty="0"/>
              <a:t> процессы, в результате которых производятся продукты (оказываются услуги) для потребителя и которые создают прямую ценность для </a:t>
            </a:r>
            <a:r>
              <a:rPr lang="ru-RU" sz="1600" dirty="0" smtClean="0"/>
              <a:t>потребителя: </a:t>
            </a:r>
            <a:r>
              <a:rPr lang="ru-RU" sz="1600" i="1" dirty="0" smtClean="0"/>
              <a:t>«Маркетинг», «</a:t>
            </a:r>
            <a:r>
              <a:rPr lang="ru-RU" sz="1600" i="1" dirty="0"/>
              <a:t>Продажи», </a:t>
            </a:r>
            <a:r>
              <a:rPr lang="ru-RU" sz="1600" i="1" dirty="0" smtClean="0"/>
              <a:t>«</a:t>
            </a:r>
            <a:r>
              <a:rPr lang="ru-RU" sz="1600" i="1" dirty="0"/>
              <a:t>Разработка новой продукции (услуги)», </a:t>
            </a:r>
            <a:r>
              <a:rPr lang="ru-RU" sz="1600" i="1" dirty="0" smtClean="0"/>
              <a:t>«</a:t>
            </a:r>
            <a:r>
              <a:rPr lang="ru-RU" sz="1600" i="1" dirty="0"/>
              <a:t>Закупки», «Производство», «Хранение», «Транспортировка» и др. </a:t>
            </a:r>
          </a:p>
        </p:txBody>
      </p:sp>
    </p:spTree>
    <p:extLst>
      <p:ext uri="{BB962C8B-B14F-4D97-AF65-F5344CB8AC3E}">
        <p14:creationId xmlns:p14="http://schemas.microsoft.com/office/powerpoint/2010/main" val="216545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Пункт 4.4 Система менеджмента качества и ее процессы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79512" y="1556792"/>
            <a:ext cx="8136904" cy="17081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/>
              <a:t>Требование ISO </a:t>
            </a:r>
            <a:r>
              <a:rPr lang="ru-RU" b="1" dirty="0" smtClean="0"/>
              <a:t>9001:2015</a:t>
            </a:r>
            <a:endParaRPr lang="ru-RU" dirty="0"/>
          </a:p>
          <a:p>
            <a:pPr algn="just">
              <a:spcAft>
                <a:spcPts val="600"/>
              </a:spcAft>
            </a:pPr>
            <a:r>
              <a:rPr lang="ru-RU" dirty="0"/>
              <a:t>Организация </a:t>
            </a:r>
            <a:r>
              <a:rPr lang="ru-RU" b="1" dirty="0"/>
              <a:t>должна определять процессы</a:t>
            </a:r>
            <a:r>
              <a:rPr lang="ru-RU" dirty="0"/>
              <a:t>, необходимые для системы менеджмента качества, и их применение в рамках организации, а также:</a:t>
            </a:r>
          </a:p>
          <a:p>
            <a:pPr algn="just">
              <a:spcAft>
                <a:spcPts val="600"/>
              </a:spcAft>
            </a:pPr>
            <a:r>
              <a:rPr lang="ru-RU" dirty="0"/>
              <a:t>а) определять требуемые входы и ожидаемые выходы этих процессов;</a:t>
            </a:r>
          </a:p>
          <a:p>
            <a:pPr algn="just">
              <a:spcAft>
                <a:spcPts val="600"/>
              </a:spcAft>
            </a:pPr>
            <a:r>
              <a:rPr lang="ru-RU" dirty="0"/>
              <a:t>b) определять последовательность и взаимодействие этих процессов;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3302706"/>
            <a:ext cx="8136904" cy="3524042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600" b="1" dirty="0" smtClean="0"/>
              <a:t>Пояснение</a:t>
            </a:r>
            <a:endParaRPr lang="ru-RU" sz="1600" dirty="0" smtClean="0"/>
          </a:p>
          <a:p>
            <a:pPr algn="just">
              <a:spcAft>
                <a:spcPts val="600"/>
              </a:spcAft>
            </a:pPr>
            <a:r>
              <a:rPr lang="ru-RU" sz="1600" dirty="0" smtClean="0"/>
              <a:t>Остальные </a:t>
            </a:r>
            <a:r>
              <a:rPr lang="ru-RU" sz="1600" b="1" dirty="0"/>
              <a:t>обеспечивающие</a:t>
            </a:r>
            <a:r>
              <a:rPr lang="ru-RU" sz="1600" dirty="0"/>
              <a:t> виды деятельности отразить в документах СМК (стандартах организации, регламентах, положениях, инструкциях и др</a:t>
            </a:r>
            <a:r>
              <a:rPr lang="ru-RU" sz="1600" dirty="0" smtClean="0"/>
              <a:t>.): </a:t>
            </a:r>
            <a:r>
              <a:rPr lang="ru-RU" sz="1600" i="1" dirty="0"/>
              <a:t>управление компанией, управление персоналом, обеспечение инфраструктуры, обеспечение среды функционирования процессов, др. </a:t>
            </a:r>
            <a:endParaRPr lang="ru-RU" sz="1600" i="1" dirty="0" smtClean="0"/>
          </a:p>
          <a:p>
            <a:pPr algn="just">
              <a:spcAft>
                <a:spcPts val="600"/>
              </a:spcAft>
            </a:pPr>
            <a:r>
              <a:rPr lang="ru-RU" sz="1600" dirty="0" smtClean="0"/>
              <a:t>В </a:t>
            </a:r>
            <a:r>
              <a:rPr lang="ru-RU" sz="1600" dirty="0"/>
              <a:t>дальнейшем, когда СМК начнет функционировать и появиться необходимость и целесообразность, то определить  </a:t>
            </a:r>
            <a:r>
              <a:rPr lang="ru-RU" sz="1600" b="1" dirty="0"/>
              <a:t>управленческие и обеспечивающие (вспомогательные)</a:t>
            </a:r>
            <a:r>
              <a:rPr lang="ru-RU" sz="1600" dirty="0"/>
              <a:t> процессы.</a:t>
            </a:r>
          </a:p>
          <a:p>
            <a:pPr algn="just">
              <a:spcAft>
                <a:spcPts val="600"/>
              </a:spcAft>
            </a:pPr>
            <a:r>
              <a:rPr lang="ru-RU" sz="1600" dirty="0"/>
              <a:t>Выделение процессов выполняется, </a:t>
            </a:r>
            <a:r>
              <a:rPr lang="ru-RU" sz="1600" dirty="0" smtClean="0"/>
              <a:t>с </a:t>
            </a:r>
            <a:r>
              <a:rPr lang="ru-RU" sz="1600" dirty="0"/>
              <a:t>привязкой к существующей цепочке преобразования продукта и к существующим структурным подразделениям. При определении процессов также учитываются этапы жизненного цикла продукции (услуги) такие, как, маркетинг, проектирование и разработка, подготовка производства, производство (оказание услуг) и </a:t>
            </a:r>
            <a:r>
              <a:rPr lang="ru-RU" sz="1600" dirty="0" err="1"/>
              <a:t>т.д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70813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Пункт 4.4 Система менеджмента качества и ее процессы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556792"/>
            <a:ext cx="8064896" cy="907941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600" b="1" dirty="0" smtClean="0"/>
              <a:t>Пояснение</a:t>
            </a:r>
            <a:endParaRPr lang="ru-RU" sz="1600" dirty="0" smtClean="0"/>
          </a:p>
          <a:p>
            <a:pPr algn="just">
              <a:spcAft>
                <a:spcPts val="600"/>
              </a:spcAft>
            </a:pPr>
            <a:r>
              <a:rPr lang="ru-RU" sz="1600" dirty="0"/>
              <a:t>Процессы СМК составляют систему или сеть взаимодействующих и/или взаимосвязанных процессов организации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5" y="2687174"/>
            <a:ext cx="5004010" cy="4091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418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Пункт 4.4 Система менеджмента качества и ее процессы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556792"/>
            <a:ext cx="8064896" cy="1969770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600" b="1" dirty="0" smtClean="0"/>
              <a:t>Пояснение</a:t>
            </a:r>
            <a:endParaRPr lang="ru-RU" sz="1600" dirty="0" smtClean="0"/>
          </a:p>
          <a:p>
            <a:pPr algn="just">
              <a:spcAft>
                <a:spcPts val="600"/>
              </a:spcAft>
            </a:pPr>
            <a:r>
              <a:rPr lang="ru-RU" sz="1600" dirty="0"/>
              <a:t>Для каждого процесса необходимо определить требуемые входы и ожидаемые выходы, а также их последовательность и взаимодействие. Как вариант, реализовать такое требование </a:t>
            </a:r>
            <a:r>
              <a:rPr lang="ru-RU" sz="1600" dirty="0" smtClean="0"/>
              <a:t>стандарта </a:t>
            </a:r>
            <a:r>
              <a:rPr lang="ru-RU" sz="1600" dirty="0"/>
              <a:t>можно разработкой таблицы взаимодействия процессов </a:t>
            </a:r>
            <a:r>
              <a:rPr lang="ru-RU" sz="1600" dirty="0" smtClean="0"/>
              <a:t>СМК.</a:t>
            </a:r>
          </a:p>
          <a:p>
            <a:pPr algn="just">
              <a:spcAft>
                <a:spcPts val="600"/>
              </a:spcAft>
            </a:pPr>
            <a:r>
              <a:rPr lang="ru-RU" sz="1600" dirty="0"/>
              <a:t>В этой таблице процессы указаны в той последовательности, в которой они выполняются в организации. Таблицу взаимодействия процессов можно разместить в Положении о СМК в виде </a:t>
            </a:r>
            <a:r>
              <a:rPr lang="ru-RU" sz="1600" dirty="0" smtClean="0"/>
              <a:t>приложения.</a:t>
            </a:r>
            <a:endParaRPr lang="ru-RU" sz="1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17032"/>
            <a:ext cx="5093917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5"/>
          <p:cNvSpPr>
            <a:spLocks noChangeArrowheads="1"/>
          </p:cNvSpPr>
          <p:nvPr/>
        </p:nvSpPr>
        <p:spPr bwMode="auto">
          <a:xfrm>
            <a:off x="5868145" y="4418528"/>
            <a:ext cx="2520280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381000" indent="-381000" algn="ctr" eaLnBrk="0" hangingPunct="0">
              <a:buClr>
                <a:srgbClr val="007AC2"/>
              </a:buClr>
              <a:buSzPct val="120000"/>
              <a:buFont typeface="Webdings" pitchFamily="18" charset="2"/>
              <a:buNone/>
            </a:pPr>
            <a:r>
              <a:rPr kumimoji="1" lang="ru-RU" sz="1200" dirty="0"/>
              <a:t>Экспертная оценка влияния </a:t>
            </a:r>
            <a:r>
              <a:rPr kumimoji="1" lang="ru-RU" sz="1200" dirty="0" smtClean="0"/>
              <a:t>деятельности </a:t>
            </a:r>
            <a:r>
              <a:rPr kumimoji="1" lang="ru-RU" sz="1200" dirty="0"/>
              <a:t>на достижение целей в области качества: </a:t>
            </a:r>
          </a:p>
          <a:p>
            <a:pPr marL="381000" indent="-381000" algn="ctr" eaLnBrk="0" hangingPunct="0">
              <a:buClr>
                <a:srgbClr val="007AC2"/>
              </a:buClr>
              <a:buSzPct val="120000"/>
              <a:buFont typeface="Webdings" pitchFamily="18" charset="2"/>
              <a:buNone/>
            </a:pPr>
            <a:r>
              <a:rPr kumimoji="1" lang="ru-RU" sz="1200" dirty="0"/>
              <a:t>сильное влияние - 9</a:t>
            </a:r>
            <a:r>
              <a:rPr kumimoji="1" lang="ru-RU" sz="1200" dirty="0" smtClean="0"/>
              <a:t>,</a:t>
            </a:r>
          </a:p>
          <a:p>
            <a:pPr marL="381000" indent="-381000" algn="ctr" eaLnBrk="0" hangingPunct="0">
              <a:buClr>
                <a:srgbClr val="007AC2"/>
              </a:buClr>
              <a:buSzPct val="120000"/>
              <a:buFont typeface="Webdings" pitchFamily="18" charset="2"/>
              <a:buNone/>
            </a:pPr>
            <a:r>
              <a:rPr kumimoji="1" lang="ru-RU" sz="1200" dirty="0" smtClean="0"/>
              <a:t> </a:t>
            </a:r>
            <a:r>
              <a:rPr kumimoji="1" lang="ru-RU" sz="1200" dirty="0"/>
              <a:t>среднее влияние – 3</a:t>
            </a:r>
            <a:r>
              <a:rPr kumimoji="1" lang="ru-RU" sz="1200" dirty="0" smtClean="0"/>
              <a:t>;</a:t>
            </a:r>
          </a:p>
          <a:p>
            <a:pPr marL="381000" indent="-381000" algn="ctr" eaLnBrk="0" hangingPunct="0">
              <a:buClr>
                <a:srgbClr val="007AC2"/>
              </a:buClr>
              <a:buSzPct val="120000"/>
              <a:buFont typeface="Webdings" pitchFamily="18" charset="2"/>
              <a:buNone/>
            </a:pPr>
            <a:r>
              <a:rPr kumimoji="1" lang="ru-RU" sz="1200" dirty="0" smtClean="0"/>
              <a:t> </a:t>
            </a:r>
            <a:r>
              <a:rPr kumimoji="1" lang="ru-RU" sz="1200" dirty="0"/>
              <a:t>слабое влияние - 1</a:t>
            </a:r>
            <a:r>
              <a:rPr kumimoji="1" lang="ru-RU" sz="1200" dirty="0" smtClean="0"/>
              <a:t>,</a:t>
            </a:r>
          </a:p>
          <a:p>
            <a:pPr marL="381000" indent="-381000" algn="ctr" eaLnBrk="0" hangingPunct="0">
              <a:buClr>
                <a:srgbClr val="007AC2"/>
              </a:buClr>
              <a:buSzPct val="120000"/>
              <a:buFont typeface="Webdings" pitchFamily="18" charset="2"/>
              <a:buNone/>
            </a:pPr>
            <a:r>
              <a:rPr kumimoji="1" lang="ru-RU" sz="1200" dirty="0" smtClean="0"/>
              <a:t> </a:t>
            </a:r>
            <a:r>
              <a:rPr kumimoji="1" lang="ru-RU" sz="1200" dirty="0"/>
              <a:t>влияния нет - 0</a:t>
            </a:r>
          </a:p>
        </p:txBody>
      </p:sp>
    </p:spTree>
    <p:extLst>
      <p:ext uri="{BB962C8B-B14F-4D97-AF65-F5344CB8AC3E}">
        <p14:creationId xmlns:p14="http://schemas.microsoft.com/office/powerpoint/2010/main" val="229156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Пункт 4.4 Система менеджмента качества и ее процессы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1556792"/>
            <a:ext cx="8064896" cy="15542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/>
              <a:t>Требование ISO </a:t>
            </a:r>
            <a:r>
              <a:rPr lang="ru-RU" b="1" dirty="0" smtClean="0"/>
              <a:t>9001:2015</a:t>
            </a:r>
            <a:endParaRPr lang="ru-RU" dirty="0"/>
          </a:p>
          <a:p>
            <a:pPr algn="just">
              <a:spcAft>
                <a:spcPts val="600"/>
              </a:spcAft>
            </a:pPr>
            <a:r>
              <a:rPr lang="ru-RU" dirty="0"/>
              <a:t>c) определять и применять критерии и методы (включая мониторинг, измерения и соответствующие показатели результатов деятельности), необходимые для обеспечения результативного функционирования этих процессов и управления ими;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34869" y="3356992"/>
            <a:ext cx="7920880" cy="2539157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600" b="1" dirty="0" smtClean="0"/>
              <a:t>Пояснение</a:t>
            </a:r>
            <a:endParaRPr lang="ru-RU" sz="1600" dirty="0" smtClean="0"/>
          </a:p>
          <a:p>
            <a:pPr algn="just">
              <a:spcAft>
                <a:spcPts val="600"/>
              </a:spcAft>
            </a:pPr>
            <a:r>
              <a:rPr lang="ru-RU" sz="1600" dirty="0" smtClean="0"/>
              <a:t>В </a:t>
            </a:r>
            <a:r>
              <a:rPr lang="ru-RU" sz="1600" dirty="0"/>
              <a:t>этом требовании стандарта идет речь о необходимости определения и применения параметров мониторинга и показателей оценки результативности процессов СМК.</a:t>
            </a:r>
          </a:p>
          <a:p>
            <a:pPr algn="just">
              <a:spcAft>
                <a:spcPts val="600"/>
              </a:spcAft>
            </a:pPr>
            <a:r>
              <a:rPr lang="ru-RU" sz="1600" b="1" dirty="0"/>
              <a:t>Мониторинг</a:t>
            </a:r>
            <a:r>
              <a:rPr lang="ru-RU" sz="1600" dirty="0"/>
              <a:t> – это определение статуса процесса, действия.  Это определение фактических значений контролируемых параметров процесса (объекта) и сравнение их с запланированными значениями параметров, выполняемое на разных стадиях и в разное время.</a:t>
            </a:r>
          </a:p>
          <a:p>
            <a:pPr algn="just">
              <a:spcAft>
                <a:spcPts val="600"/>
              </a:spcAft>
            </a:pPr>
            <a:r>
              <a:rPr lang="ru-RU" sz="1600" dirty="0"/>
              <a:t>Заданные параметры мониторинга процессов определены в договорах, планах продаж, планах закупок, стандартах организации, рабочих инструкциях и т.д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88358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27922" y="1556792"/>
            <a:ext cx="8132510" cy="5078313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600" b="1" dirty="0" smtClean="0"/>
              <a:t>Пояснение</a:t>
            </a:r>
            <a:endParaRPr lang="ru-RU" sz="1600" dirty="0" smtClean="0"/>
          </a:p>
          <a:p>
            <a:pPr algn="just">
              <a:spcAft>
                <a:spcPts val="600"/>
              </a:spcAft>
            </a:pPr>
            <a:r>
              <a:rPr lang="ru-RU" sz="1600" dirty="0" smtClean="0"/>
              <a:t>Метод </a:t>
            </a:r>
            <a:r>
              <a:rPr lang="ru-RU" sz="1600" dirty="0"/>
              <a:t>мониторинга процесса – это периодический или постоянный контроль выполнения заданных параметров мониторинга процесса со стороны руководителя процесса и(или) соответствующих ответственных лиц.</a:t>
            </a:r>
          </a:p>
          <a:p>
            <a:pPr algn="just">
              <a:spcAft>
                <a:spcPts val="600"/>
              </a:spcAft>
            </a:pPr>
            <a:r>
              <a:rPr lang="ru-RU" sz="1600" dirty="0"/>
              <a:t>При отклонениях параметров мониторинга от заданных значений  руководитель процесса проводит анализ причин несоответствий и принимает необходимые управленческие решения в виде коррекций и корректирующих действий.</a:t>
            </a:r>
          </a:p>
          <a:p>
            <a:pPr algn="just">
              <a:spcAft>
                <a:spcPts val="600"/>
              </a:spcAft>
            </a:pPr>
            <a:r>
              <a:rPr lang="ru-RU" sz="1600" dirty="0"/>
              <a:t>Выполнение значений параметров мониторинга обеспечивает достижение показателей результативности процесса</a:t>
            </a:r>
            <a:r>
              <a:rPr lang="ru-RU" sz="1600" dirty="0" smtClean="0"/>
              <a:t>.</a:t>
            </a:r>
          </a:p>
          <a:p>
            <a:r>
              <a:rPr lang="ru-RU" sz="1600" dirty="0"/>
              <a:t>Примеры параметров мониторинга процессов: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/>
              <a:t>качество продукции на стадиях производства;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/>
              <a:t>комплектность продукции;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/>
              <a:t>качество закупленной продукции;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/>
              <a:t>требования к упаковке и маркировке;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/>
              <a:t>качество продукции при проведении складских работ;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/>
              <a:t>объемы и сроки оказания услуг по поставке продукции;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/>
              <a:t>качество транспортировки продукции;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комплектность и правильность оформления документации на закупленную продукцию и поставку.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Пункт 4.4 Система менеджмента качества и ее процессы</a:t>
            </a:r>
          </a:p>
        </p:txBody>
      </p:sp>
    </p:spTree>
    <p:extLst>
      <p:ext uri="{BB962C8B-B14F-4D97-AF65-F5344CB8AC3E}">
        <p14:creationId xmlns:p14="http://schemas.microsoft.com/office/powerpoint/2010/main" val="24398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27922" y="1556792"/>
            <a:ext cx="8060502" cy="4862870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1600" b="1" dirty="0" smtClean="0"/>
              <a:t>Пояснение</a:t>
            </a:r>
            <a:endParaRPr lang="ru-RU" sz="1600" dirty="0" smtClean="0"/>
          </a:p>
          <a:p>
            <a:pPr algn="just">
              <a:spcAft>
                <a:spcPts val="1200"/>
              </a:spcAft>
            </a:pPr>
            <a:r>
              <a:rPr lang="ru-RU" b="1" dirty="0"/>
              <a:t>Показатели результативности процессов </a:t>
            </a:r>
            <a:r>
              <a:rPr lang="ru-RU" dirty="0"/>
              <a:t>– </a:t>
            </a:r>
            <a:r>
              <a:rPr lang="ru-RU" dirty="0" smtClean="0"/>
              <a:t>это количественные и/или качественные параметры, отражающие </a:t>
            </a:r>
            <a:r>
              <a:rPr lang="ru-RU" dirty="0"/>
              <a:t>результаты процесса. Это характеристики, имеющие существенное влияние на получение выхода процесса и удовлетворенность потребителя.</a:t>
            </a:r>
          </a:p>
          <a:p>
            <a:pPr algn="just">
              <a:spcAft>
                <a:spcPts val="1200"/>
              </a:spcAft>
            </a:pPr>
            <a:r>
              <a:rPr lang="ru-RU" dirty="0"/>
              <a:t>При  оценке результативности процессов применяется следующий подход:</a:t>
            </a:r>
          </a:p>
          <a:p>
            <a:pPr marL="285750" lvl="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/>
              <a:t>выбор показателей и методов оценки результативности;</a:t>
            </a:r>
          </a:p>
          <a:p>
            <a:pPr marL="285750" lvl="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/>
              <a:t>выбор периодичности оценки результативности;</a:t>
            </a:r>
          </a:p>
          <a:p>
            <a:pPr marL="285750" lvl="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/>
              <a:t>определение форм записей по процессам;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/>
              <a:t>назначение ответственного за оформление, передачу и получение записей по процессам. Показатели результативности процессов – это количественные   и/или   качественные   </a:t>
            </a:r>
            <a:r>
              <a:rPr lang="ru-RU" dirty="0" smtClean="0"/>
              <a:t>параметры</a:t>
            </a:r>
            <a:r>
              <a:rPr lang="ru-RU" dirty="0"/>
              <a:t>, отражающие результаты процесса. Это характеристики, имеющие существенное </a:t>
            </a:r>
            <a:r>
              <a:rPr lang="ru-RU" dirty="0" smtClean="0"/>
              <a:t>влияние </a:t>
            </a:r>
            <a:r>
              <a:rPr lang="ru-RU" dirty="0"/>
              <a:t>на получение выхода процесса и удовлетворенность потребителя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Пункт 4.4 Система менеджмента качества и ее процессы</a:t>
            </a:r>
          </a:p>
        </p:txBody>
      </p:sp>
    </p:spTree>
    <p:extLst>
      <p:ext uri="{BB962C8B-B14F-4D97-AF65-F5344CB8AC3E}">
        <p14:creationId xmlns:p14="http://schemas.microsoft.com/office/powerpoint/2010/main" val="246486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27922" y="1556792"/>
            <a:ext cx="7844478" cy="2769989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1600" b="1" dirty="0" smtClean="0"/>
              <a:t>Пояснение</a:t>
            </a:r>
            <a:endParaRPr lang="ru-RU" sz="1600" dirty="0" smtClean="0"/>
          </a:p>
          <a:p>
            <a:pPr algn="just">
              <a:spcAft>
                <a:spcPts val="1200"/>
              </a:spcAft>
            </a:pPr>
            <a:r>
              <a:rPr lang="ru-RU" dirty="0" smtClean="0"/>
              <a:t>При  </a:t>
            </a:r>
            <a:r>
              <a:rPr lang="ru-RU" dirty="0"/>
              <a:t>оценке результативности процессов применяется следующий подход:</a:t>
            </a:r>
          </a:p>
          <a:p>
            <a:pPr algn="just">
              <a:spcAft>
                <a:spcPts val="1200"/>
              </a:spcAft>
              <a:tabLst>
                <a:tab pos="358775" algn="l"/>
              </a:tabLst>
            </a:pPr>
            <a:r>
              <a:rPr lang="ru-RU" dirty="0"/>
              <a:t>•	выбор показателей и методов оценки результативности;</a:t>
            </a:r>
          </a:p>
          <a:p>
            <a:pPr algn="just">
              <a:spcAft>
                <a:spcPts val="1200"/>
              </a:spcAft>
              <a:tabLst>
                <a:tab pos="358775" algn="l"/>
              </a:tabLst>
            </a:pPr>
            <a:r>
              <a:rPr lang="ru-RU" dirty="0"/>
              <a:t>•	выбор периодичности оценки результативности;</a:t>
            </a:r>
          </a:p>
          <a:p>
            <a:pPr algn="just">
              <a:spcAft>
                <a:spcPts val="1200"/>
              </a:spcAft>
              <a:tabLst>
                <a:tab pos="358775" algn="l"/>
              </a:tabLst>
            </a:pPr>
            <a:r>
              <a:rPr lang="ru-RU" dirty="0"/>
              <a:t>•	определение форм записей по процессам;</a:t>
            </a:r>
          </a:p>
          <a:p>
            <a:pPr algn="just">
              <a:spcAft>
                <a:spcPts val="1200"/>
              </a:spcAft>
              <a:tabLst>
                <a:tab pos="358775" algn="l"/>
              </a:tabLst>
            </a:pPr>
            <a:r>
              <a:rPr lang="ru-RU" dirty="0"/>
              <a:t>•	назначение ответственного за оформление, передачу и получение записей по </a:t>
            </a:r>
            <a:r>
              <a:rPr lang="ru-RU" dirty="0" smtClean="0"/>
              <a:t>процессам</a:t>
            </a:r>
            <a:r>
              <a:rPr lang="ru-RU" dirty="0"/>
              <a:t>.</a:t>
            </a:r>
            <a:endParaRPr lang="ru-RU" sz="1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Пункт 4.4 Система менеджмента качества и ее процессы</a:t>
            </a:r>
          </a:p>
        </p:txBody>
      </p:sp>
    </p:spTree>
    <p:extLst>
      <p:ext uri="{BB962C8B-B14F-4D97-AF65-F5344CB8AC3E}">
        <p14:creationId xmlns:p14="http://schemas.microsoft.com/office/powerpoint/2010/main" val="180615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Пункт 4.4 Система менеджмента качества и ее процессы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1484784"/>
            <a:ext cx="7992888" cy="10002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/>
              <a:t>Требование ISO </a:t>
            </a:r>
            <a:r>
              <a:rPr lang="ru-RU" b="1" dirty="0" smtClean="0"/>
              <a:t>9001:2015</a:t>
            </a:r>
            <a:endParaRPr lang="ru-RU" dirty="0"/>
          </a:p>
          <a:p>
            <a:pPr algn="just">
              <a:spcAft>
                <a:spcPts val="600"/>
              </a:spcAft>
            </a:pPr>
            <a:r>
              <a:rPr lang="ru-RU" dirty="0"/>
              <a:t>d) определять ресурсы, необходимые для этих процессов, и обеспечить их </a:t>
            </a:r>
            <a:r>
              <a:rPr lang="ru-RU" dirty="0" smtClean="0"/>
              <a:t>доступность</a:t>
            </a:r>
            <a:r>
              <a:rPr lang="ru-RU" dirty="0"/>
              <a:t>;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3548" y="2506359"/>
            <a:ext cx="7812868" cy="3280385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500"/>
              </a:spcAft>
            </a:pPr>
            <a:r>
              <a:rPr lang="ru-RU" sz="1600" b="1" dirty="0" smtClean="0"/>
              <a:t>Пояснение</a:t>
            </a:r>
            <a:endParaRPr lang="ru-RU" sz="1600" dirty="0" smtClean="0"/>
          </a:p>
          <a:p>
            <a:pPr>
              <a:spcAft>
                <a:spcPts val="500"/>
              </a:spcAft>
            </a:pPr>
            <a:r>
              <a:rPr lang="ru-RU" dirty="0"/>
              <a:t>Для обеспечения функционирования процессов организация должна определить все виды </a:t>
            </a:r>
            <a:r>
              <a:rPr lang="ru-RU" dirty="0" smtClean="0"/>
              <a:t>ресурсов: 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человеческие </a:t>
            </a:r>
            <a:r>
              <a:rPr lang="ru-RU" dirty="0"/>
              <a:t>ресурсы (персонал процесса) (пункт </a:t>
            </a:r>
            <a:r>
              <a:rPr lang="ru-RU" dirty="0" smtClean="0"/>
              <a:t>7.1.2), 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инфраструктура </a:t>
            </a:r>
            <a:r>
              <a:rPr lang="ru-RU" dirty="0"/>
              <a:t>(пункт </a:t>
            </a:r>
            <a:r>
              <a:rPr lang="ru-RU" dirty="0" smtClean="0"/>
              <a:t>7.1.3), 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среда </a:t>
            </a:r>
            <a:r>
              <a:rPr lang="ru-RU" dirty="0"/>
              <a:t>функционирования процессов (пункт </a:t>
            </a:r>
            <a:r>
              <a:rPr lang="ru-RU" dirty="0" smtClean="0"/>
              <a:t>7.1.4), 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оборудование </a:t>
            </a:r>
            <a:r>
              <a:rPr lang="ru-RU" dirty="0"/>
              <a:t>и средства для мониторинга и измерения (пункт </a:t>
            </a:r>
            <a:r>
              <a:rPr lang="ru-RU" dirty="0" smtClean="0"/>
              <a:t>7.1.5), 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база </a:t>
            </a:r>
            <a:r>
              <a:rPr lang="ru-RU" dirty="0"/>
              <a:t>знаний (пункт </a:t>
            </a:r>
            <a:r>
              <a:rPr lang="ru-RU" dirty="0" smtClean="0"/>
              <a:t>7.1.6). </a:t>
            </a:r>
          </a:p>
          <a:p>
            <a:pPr>
              <a:spcAft>
                <a:spcPts val="500"/>
              </a:spcAft>
            </a:pPr>
            <a:r>
              <a:rPr lang="ru-RU" dirty="0" smtClean="0"/>
              <a:t>Ресурсы </a:t>
            </a:r>
            <a:r>
              <a:rPr lang="ru-RU" dirty="0"/>
              <a:t>должны быть доступными для каждого процесса и выделяться в соответствии с порядком, установленным в организации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891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Пункт 4.4 Система менеджмента качества и ее процессы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1556792"/>
            <a:ext cx="7992888" cy="10002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/>
              <a:t>Требование ISO </a:t>
            </a:r>
            <a:r>
              <a:rPr lang="ru-RU" b="1" dirty="0" smtClean="0"/>
              <a:t>9001:2015</a:t>
            </a:r>
            <a:endParaRPr lang="ru-RU" dirty="0"/>
          </a:p>
          <a:p>
            <a:pPr algn="just">
              <a:spcAft>
                <a:spcPts val="600"/>
              </a:spcAft>
            </a:pPr>
            <a:r>
              <a:rPr lang="ru-RU" dirty="0"/>
              <a:t>e) распределять обязанности, ответственность и полномочия в отношении этих процессов;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2696220"/>
            <a:ext cx="5256584" cy="3770263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600" b="1" dirty="0" smtClean="0"/>
              <a:t>Пояснение</a:t>
            </a:r>
            <a:endParaRPr lang="ru-RU" sz="1600" dirty="0" smtClean="0"/>
          </a:p>
          <a:p>
            <a:pPr algn="just">
              <a:spcAft>
                <a:spcPts val="600"/>
              </a:spcAft>
            </a:pPr>
            <a:r>
              <a:rPr lang="ru-RU" sz="1600" dirty="0"/>
              <a:t>Организация должна определять и распределять обязанности, ответственность и полномочия в отношении всех процессов СМК.</a:t>
            </a:r>
          </a:p>
          <a:p>
            <a:pPr algn="just">
              <a:spcAft>
                <a:spcPts val="600"/>
              </a:spcAft>
            </a:pPr>
            <a:r>
              <a:rPr lang="ru-RU" sz="1600" dirty="0"/>
              <a:t>Обязанности, ответственность и полномочия персонала по процессам, включая руководителей процессов и исполнителей, могут быть указаны в документах, описывающих процессы (стандарты организации, регламенты, карты процессов и т.п.), в положениях о подразделениях, должностных инструкциях, приказах, распоряжениях и в других организационно-распорядительных документах организации.</a:t>
            </a:r>
          </a:p>
          <a:p>
            <a:pPr algn="just">
              <a:spcAft>
                <a:spcPts val="600"/>
              </a:spcAft>
            </a:pPr>
            <a:r>
              <a:rPr lang="ru-RU" sz="1600" dirty="0"/>
              <a:t>Для этих целей можно использовать, так называемую, матрицу </a:t>
            </a:r>
            <a:r>
              <a:rPr lang="ru-RU" sz="1600" dirty="0" smtClean="0"/>
              <a:t>ответственности.</a:t>
            </a:r>
            <a:endParaRPr lang="ru-RU" sz="1600" dirty="0"/>
          </a:p>
        </p:txBody>
      </p:sp>
      <p:pic>
        <p:nvPicPr>
          <p:cNvPr id="5" name="Рисунок 4" descr="http://www.sistus-iso.ru/photos/resized/matrica_450_276.jpg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715422"/>
            <a:ext cx="3240360" cy="2755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352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Пункт 4.4 Система менеджмента качества и ее процессы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1556792"/>
            <a:ext cx="7992888" cy="10002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/>
              <a:t>Требование ISO </a:t>
            </a:r>
            <a:r>
              <a:rPr lang="ru-RU" b="1" dirty="0" smtClean="0"/>
              <a:t>9001:2015</a:t>
            </a:r>
            <a:endParaRPr lang="ru-RU" dirty="0"/>
          </a:p>
          <a:p>
            <a:pPr algn="just">
              <a:spcAft>
                <a:spcPts val="600"/>
              </a:spcAft>
            </a:pPr>
            <a:r>
              <a:rPr lang="ru-RU" dirty="0"/>
              <a:t>f) учитывать риски и возможности в соответствии с требованиями подраздела 6.1;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2692783"/>
            <a:ext cx="7992888" cy="2308324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1600" b="1" dirty="0" smtClean="0"/>
              <a:t>Пояснение</a:t>
            </a:r>
            <a:endParaRPr lang="ru-RU" sz="1600" dirty="0" smtClean="0"/>
          </a:p>
          <a:p>
            <a:pPr algn="just">
              <a:spcAft>
                <a:spcPts val="1200"/>
              </a:spcAft>
            </a:pPr>
            <a:r>
              <a:rPr lang="ru-RU" dirty="0"/>
              <a:t>Элементы риск-менеджмента должны быть встроены в процессы в целях обеспечения достижения запланированных результатов. </a:t>
            </a:r>
            <a:endParaRPr lang="ru-RU" dirty="0" smtClean="0"/>
          </a:p>
          <a:p>
            <a:pPr algn="just">
              <a:spcAft>
                <a:spcPts val="1200"/>
              </a:spcAft>
            </a:pPr>
            <a:r>
              <a:rPr lang="ru-RU" dirty="0" smtClean="0"/>
              <a:t>Необходимо </a:t>
            </a:r>
            <a:r>
              <a:rPr lang="ru-RU" dirty="0"/>
              <a:t>выявлять, анализировать и оценивать риски, которые могут снизить результативность процессов. В каждом процессе необходимо разрабатывать меры, направленные на устранение риска или на снижение его последствий, на улучшение процессов. </a:t>
            </a:r>
          </a:p>
        </p:txBody>
      </p:sp>
    </p:spTree>
    <p:extLst>
      <p:ext uri="{BB962C8B-B14F-4D97-AF65-F5344CB8AC3E}">
        <p14:creationId xmlns:p14="http://schemas.microsoft.com/office/powerpoint/2010/main" val="322502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Пункт 4.4 Система менеджмента качества и ее процессы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9351" y="1484784"/>
            <a:ext cx="7957065" cy="10002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/>
              <a:t>Требование ISO </a:t>
            </a:r>
            <a:r>
              <a:rPr lang="ru-RU" b="1" dirty="0" smtClean="0"/>
              <a:t>9001:2015</a:t>
            </a:r>
            <a:endParaRPr lang="ru-RU" dirty="0"/>
          </a:p>
          <a:p>
            <a:pPr algn="just">
              <a:spcAft>
                <a:spcPts val="600"/>
              </a:spcAft>
            </a:pPr>
            <a:r>
              <a:rPr lang="ru-RU" dirty="0"/>
              <a:t>g) оценивать эти процессы и вносить любые изменения, необходимые для обеспечения того, что процессы достигают намеченных результатов;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58516" y="2470500"/>
            <a:ext cx="7957900" cy="4231928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400" b="1" dirty="0" smtClean="0"/>
              <a:t>Пояснение</a:t>
            </a:r>
            <a:endParaRPr lang="ru-RU" sz="1400" dirty="0" smtClean="0"/>
          </a:p>
          <a:p>
            <a:pPr algn="just">
              <a:spcAft>
                <a:spcPts val="600"/>
              </a:spcAft>
            </a:pPr>
            <a:r>
              <a:rPr lang="ru-RU" sz="1600" dirty="0"/>
              <a:t>С заданной периодичностью (неделя, месяц или квартал) руководители процессов СМК и вышестоящие руководители, например, генеральный директор и заместители генерального директора, должны оценивать результативность процессов путем сравнения фактических и плановых значений показателей процессов.</a:t>
            </a:r>
          </a:p>
          <a:p>
            <a:pPr algn="just">
              <a:spcAft>
                <a:spcPts val="600"/>
              </a:spcAft>
            </a:pPr>
            <a:r>
              <a:rPr lang="ru-RU" sz="1600" dirty="0"/>
              <a:t>В случаях </a:t>
            </a:r>
            <a:r>
              <a:rPr lang="ru-RU" sz="1600" dirty="0" err="1" smtClean="0"/>
              <a:t>недостижения</a:t>
            </a:r>
            <a:r>
              <a:rPr lang="ru-RU" sz="1600" dirty="0" smtClean="0"/>
              <a:t> </a:t>
            </a:r>
            <a:r>
              <a:rPr lang="ru-RU" sz="1600" dirty="0"/>
              <a:t>плановых показателей руководители процессов и вышестоящие руководители должны предпринимать коррекции и корректирующие действия, направленные на обеспечение плановых показателей последующего отчетного периода. Примерами таких действий могут быть: проведение обучения и инструктажей, закупка нового оборудования, разработка дополнительных документов, перераспределение ресурсов и обязанностей персонала, другое.</a:t>
            </a:r>
          </a:p>
          <a:p>
            <a:pPr algn="just">
              <a:spcAft>
                <a:spcPts val="600"/>
              </a:spcAft>
            </a:pPr>
            <a:r>
              <a:rPr lang="ru-RU" sz="1600" dirty="0"/>
              <a:t>При необходимости вносятся изменения в документы по процессам (стандарты организации, регламенты, карты процессов и т.п.) в соответствии с процедурой, установленной по требованиям пункта стандарта 7.5 «Управление документированной информацией». Изменения могут также вноситься в нормативно-техническую документацию (технологические карты, маршрутные карты, рабочие инструкции и т.п.).</a:t>
            </a:r>
          </a:p>
        </p:txBody>
      </p:sp>
    </p:spTree>
    <p:extLst>
      <p:ext uri="{BB962C8B-B14F-4D97-AF65-F5344CB8AC3E}">
        <p14:creationId xmlns:p14="http://schemas.microsoft.com/office/powerpoint/2010/main" val="332265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Пункт 4.4 Система менеджмента качества и ее процессы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1556792"/>
            <a:ext cx="8064896" cy="7232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/>
              <a:t>Требование ISO </a:t>
            </a:r>
            <a:r>
              <a:rPr lang="ru-RU" b="1" dirty="0" smtClean="0"/>
              <a:t>9001:2015</a:t>
            </a:r>
            <a:endParaRPr lang="ru-RU" dirty="0"/>
          </a:p>
          <a:p>
            <a:pPr algn="just">
              <a:spcAft>
                <a:spcPts val="600"/>
              </a:spcAft>
            </a:pPr>
            <a:r>
              <a:rPr lang="ru-RU" dirty="0"/>
              <a:t>h) улучшать процессы и систему менеджмента качества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2692783"/>
            <a:ext cx="8064896" cy="3985706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400" b="1" dirty="0" smtClean="0"/>
              <a:t>Пояснение</a:t>
            </a:r>
            <a:endParaRPr lang="ru-RU" sz="1400" dirty="0" smtClean="0"/>
          </a:p>
          <a:p>
            <a:r>
              <a:rPr lang="ru-RU" dirty="0"/>
              <a:t>Организация должна постоянно улучшать СМК и ее процессы посредством: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реализации политики в области качества (пункт 5.2 стандарта);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достижения целей в области качества (пункт 6.2 стандарта);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результативного функционирования процессов СМК (пункт 4.4 стандарта);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обеспечения соответствия продукции и услуг установленным требованиям (раздел 8 стандарта);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анализа и оценки данных о функционировании СМК (пункт 9.1.3 стандарта);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разработки и выполнения корректирующих мероприятий (пункт 10.2 стандарта);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устранения или снижения риска проблем в работе и реализации предупреждающих действий (пункт 6.1 стандарта);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проведения внутренних аудитов СМК (пункт 9.2 стандарта);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анализа СМК со стороны руководства (пункт 9.3 стандарта).</a:t>
            </a:r>
          </a:p>
        </p:txBody>
      </p:sp>
    </p:spTree>
    <p:extLst>
      <p:ext uri="{BB962C8B-B14F-4D97-AF65-F5344CB8AC3E}">
        <p14:creationId xmlns:p14="http://schemas.microsoft.com/office/powerpoint/2010/main" val="129602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5976" y="116632"/>
            <a:ext cx="7620000" cy="1143000"/>
          </a:xfrm>
        </p:spPr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 Пункт </a:t>
            </a:r>
            <a:r>
              <a:rPr lang="ru-RU" sz="2800" dirty="0"/>
              <a:t>4.4 Система менеджмента качества и ее процессы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1268760"/>
            <a:ext cx="8064896" cy="21082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/>
              <a:t>Требование ISO </a:t>
            </a:r>
            <a:r>
              <a:rPr lang="ru-RU" b="1" dirty="0" smtClean="0"/>
              <a:t>9001:2015</a:t>
            </a:r>
            <a:endParaRPr lang="ru-RU" dirty="0"/>
          </a:p>
          <a:p>
            <a:r>
              <a:rPr lang="ru-RU" dirty="0"/>
              <a:t>4.4.2 Организация должна в необходимом объеме:</a:t>
            </a:r>
          </a:p>
          <a:p>
            <a:r>
              <a:rPr lang="ru-RU" dirty="0"/>
              <a:t>a) разрабатывать, актуализировать и применять документированную информацию для обеспечения функционирования процессов;</a:t>
            </a:r>
          </a:p>
          <a:p>
            <a:r>
              <a:rPr lang="ru-RU" dirty="0"/>
              <a:t>b) регистрировать и сохранять документированную информацию для обеспечения уверенности в том, что эти процессы осуществляются в соответствии с тем, как это было запланировано.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3399323"/>
            <a:ext cx="8064896" cy="3370153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600" b="1" dirty="0" smtClean="0"/>
              <a:t>Пояснение</a:t>
            </a:r>
            <a:endParaRPr lang="ru-RU" sz="1600" dirty="0" smtClean="0"/>
          </a:p>
          <a:p>
            <a:pPr algn="just"/>
            <a:r>
              <a:rPr lang="ru-RU" sz="1600" dirty="0"/>
              <a:t>В организации должны быть разработаны и применяться документы, необходимые для обеспечения функционирования процессов СМК. Название, оформление, структуру и содержание таких документов определяет сама организация с учетом существующей базы корпоративных знаний и требований к управлению документацией СМК. Такими документами могут быть, например: стандарты организации, регламенты, карты процессов, технологические карты, маршрутные карты, карты контроля качества, положения о подразделениях, др.</a:t>
            </a:r>
          </a:p>
          <a:p>
            <a:pPr algn="just"/>
            <a:r>
              <a:rPr lang="ru-RU" sz="1600" dirty="0"/>
              <a:t>В организации должны быть определены записи, ведение которых подтверждает  то, что процессы функционируют в соответствии с требованиями к ним. Соответствующий персонал организации должен вести и поддерживать в рабочем состоянии такие записи, примерами которых могут быть: планы и отчеты показателей по процессам, протоколы совещаний, журналы, акты, справки и др.</a:t>
            </a:r>
          </a:p>
        </p:txBody>
      </p:sp>
    </p:spTree>
    <p:extLst>
      <p:ext uri="{BB962C8B-B14F-4D97-AF65-F5344CB8AC3E}">
        <p14:creationId xmlns:p14="http://schemas.microsoft.com/office/powerpoint/2010/main" val="165348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Пункт 4.4 Система менеджмента качества и ее процессы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1556792"/>
            <a:ext cx="7992888" cy="692497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600" b="1" dirty="0" smtClean="0"/>
              <a:t>Пояснение</a:t>
            </a:r>
            <a:endParaRPr lang="ru-RU" sz="1600" dirty="0" smtClean="0"/>
          </a:p>
          <a:p>
            <a:pPr algn="just"/>
            <a:r>
              <a:rPr lang="ru-RU" dirty="0"/>
              <a:t>План-отчет по процессам СМК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34489" y="2852936"/>
            <a:ext cx="7981927" cy="2031325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</a:t>
            </a:r>
            <a:r>
              <a:rPr lang="ru-RU" dirty="0" smtClean="0"/>
              <a:t> </a:t>
            </a:r>
            <a:r>
              <a:rPr lang="ru-RU" dirty="0"/>
              <a:t>новой версии стандарта вместо терминов «документированная процедур» и «запись» применяется понятие «документированная информация». Согласно Приложению А.1 стандарта, «организации могут использовать термины, которые они сочтут наиболее подходящими для своей деятельности (например, использовать термины «записи», «документация», «протоколы», а не «документированная информация», или использовать «поставщик», «партнер», «продавец», а не «внешний поставщик</a:t>
            </a:r>
            <a:r>
              <a:rPr lang="ru-RU" dirty="0" smtClean="0"/>
              <a:t>»)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358448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706090"/>
          </a:xfrm>
        </p:spPr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764024"/>
            <a:ext cx="8064896" cy="6093976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/>
            <a:r>
              <a:rPr lang="ru-RU" sz="1300" b="1" dirty="0" smtClean="0"/>
              <a:t>Перечень </a:t>
            </a:r>
            <a:r>
              <a:rPr lang="ru-RU" sz="1300" b="1" dirty="0"/>
              <a:t>обязательной документированной информации</a:t>
            </a:r>
            <a:r>
              <a:rPr lang="ru-RU" sz="1300" dirty="0"/>
              <a:t>, требуемой стандартом </a:t>
            </a:r>
            <a:r>
              <a:rPr lang="ru-RU" sz="1300" dirty="0" smtClean="0"/>
              <a:t>(</a:t>
            </a:r>
            <a:r>
              <a:rPr lang="ru-RU" sz="1300" dirty="0"/>
              <a:t>в виде положений, документированных процедур, инструкций, записей, планов – как принято в вашей организации</a:t>
            </a:r>
            <a:r>
              <a:rPr lang="ru-RU" sz="1300" dirty="0" smtClean="0"/>
              <a:t>):</a:t>
            </a:r>
          </a:p>
          <a:p>
            <a:pPr algn="just"/>
            <a:endParaRPr lang="en-US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/>
              <a:t>Область применения системы менеджмента качества (4.3</a:t>
            </a:r>
            <a:r>
              <a:rPr lang="ru-RU" sz="13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Политика </a:t>
            </a:r>
            <a:r>
              <a:rPr lang="ru-RU" sz="1300" dirty="0"/>
              <a:t>в области качества (5.2</a:t>
            </a:r>
            <a:r>
              <a:rPr lang="ru-RU" sz="13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Цели </a:t>
            </a:r>
            <a:r>
              <a:rPr lang="ru-RU" sz="1300" dirty="0"/>
              <a:t>в области качества (6.2</a:t>
            </a:r>
            <a:r>
              <a:rPr lang="ru-RU" sz="13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Документированная </a:t>
            </a:r>
            <a:r>
              <a:rPr lang="ru-RU" sz="1300" dirty="0"/>
              <a:t>информация как свидетельство о пригодности ресурсов для мониторинга и измерений (7.1.5.1</a:t>
            </a:r>
            <a:r>
              <a:rPr lang="ru-RU" sz="13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Документированная </a:t>
            </a:r>
            <a:r>
              <a:rPr lang="ru-RU" sz="1300" dirty="0"/>
              <a:t>информация как свидетельство компетентности персонала (7.2</a:t>
            </a:r>
            <a:r>
              <a:rPr lang="ru-RU" sz="13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Документированная </a:t>
            </a:r>
            <a:r>
              <a:rPr lang="ru-RU" sz="1300" dirty="0"/>
              <a:t>информация в отношении результатов анализа требований, относящихся к продукции и услугам, и любых новых требований к продукции и услугам (8.2.3.2</a:t>
            </a:r>
            <a:r>
              <a:rPr lang="ru-RU" sz="13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Документированная </a:t>
            </a:r>
            <a:r>
              <a:rPr lang="ru-RU" sz="1300" dirty="0"/>
              <a:t>информация по входным данным проектирования и разработки (8.3.3</a:t>
            </a:r>
            <a:r>
              <a:rPr lang="ru-RU" sz="13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Документированная </a:t>
            </a:r>
            <a:r>
              <a:rPr lang="ru-RU" sz="1300" dirty="0"/>
              <a:t>информация о применении средств управления проектированием и разработкой (8.3.4</a:t>
            </a:r>
            <a:r>
              <a:rPr lang="ru-RU" sz="13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Документированная </a:t>
            </a:r>
            <a:r>
              <a:rPr lang="ru-RU" sz="1300" dirty="0"/>
              <a:t>информация по выходным данным проектирования и разработки (8.3.5</a:t>
            </a:r>
            <a:r>
              <a:rPr lang="ru-RU" sz="13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Документированная </a:t>
            </a:r>
            <a:r>
              <a:rPr lang="ru-RU" sz="1300" dirty="0"/>
              <a:t>информация по изменениям проектирования и разработки (8.3.6</a:t>
            </a:r>
            <a:r>
              <a:rPr lang="ru-RU" sz="13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Документированная </a:t>
            </a:r>
            <a:r>
              <a:rPr lang="ru-RU" sz="1300" dirty="0"/>
              <a:t>информация о действиях по определению и применению критериев оценки, выбора, мониторинга результатов и повторной оценки внешних поставщиков (8.4.1</a:t>
            </a:r>
            <a:r>
              <a:rPr lang="ru-RU" sz="13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Документированная </a:t>
            </a:r>
            <a:r>
              <a:rPr lang="ru-RU" sz="1300" dirty="0"/>
              <a:t>об управляемых условиях производства продукции и предоставления услуг (8.5.1</a:t>
            </a:r>
            <a:r>
              <a:rPr lang="ru-RU" sz="13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Документированная </a:t>
            </a:r>
            <a:r>
              <a:rPr lang="ru-RU" sz="1300" dirty="0"/>
              <a:t>информация о собственности потребителей или внешних поставщиков (8.5.3</a:t>
            </a:r>
            <a:r>
              <a:rPr lang="ru-RU" sz="13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Документированная </a:t>
            </a:r>
            <a:r>
              <a:rPr lang="ru-RU" sz="1300" dirty="0"/>
              <a:t>информация об изменениях в производстве продукции или предоставления услуг (8.5.6</a:t>
            </a:r>
            <a:r>
              <a:rPr lang="ru-RU" sz="13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Документированная </a:t>
            </a:r>
            <a:r>
              <a:rPr lang="ru-RU" sz="1300" dirty="0"/>
              <a:t>информация о выпуске продукции и услуг (8.6</a:t>
            </a:r>
            <a:r>
              <a:rPr lang="ru-RU" sz="13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Документированная </a:t>
            </a:r>
            <a:r>
              <a:rPr lang="ru-RU" sz="1300" dirty="0"/>
              <a:t>информация об управлении несоответствующими результатами процессов (8.7.2</a:t>
            </a:r>
            <a:r>
              <a:rPr lang="ru-RU" sz="13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Документированная </a:t>
            </a:r>
            <a:r>
              <a:rPr lang="ru-RU" sz="1300" dirty="0"/>
              <a:t>информация о мониторинге, измерениях, анализе и оценке (9.1.1</a:t>
            </a:r>
            <a:r>
              <a:rPr lang="ru-RU" sz="13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Документированная </a:t>
            </a:r>
            <a:r>
              <a:rPr lang="ru-RU" sz="1300" dirty="0"/>
              <a:t>информация о реализации программы аудитов и полученных результатах аудитов (9.2</a:t>
            </a:r>
            <a:r>
              <a:rPr lang="ru-RU" sz="13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Документированная </a:t>
            </a:r>
            <a:r>
              <a:rPr lang="ru-RU" sz="1300" dirty="0"/>
              <a:t>информация об анализе со стороны руководства (9.3.3</a:t>
            </a:r>
            <a:r>
              <a:rPr lang="ru-RU" sz="13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Документированная </a:t>
            </a:r>
            <a:r>
              <a:rPr lang="ru-RU" sz="1300" dirty="0"/>
              <a:t>информация о корректирующих действиях (10.1</a:t>
            </a:r>
            <a:r>
              <a:rPr lang="ru-RU" sz="1300" dirty="0" smtClean="0"/>
              <a:t>)</a:t>
            </a:r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347631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ru-RU" sz="2800" dirty="0"/>
              <a:t>ISO </a:t>
            </a:r>
            <a:r>
              <a:rPr lang="ru-RU" sz="2800" dirty="0" smtClean="0"/>
              <a:t>9001:2015. 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905227"/>
            <a:ext cx="8064896" cy="5970865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dirty="0" smtClean="0"/>
              <a:t>Другие </a:t>
            </a:r>
            <a:r>
              <a:rPr lang="ru-RU" dirty="0"/>
              <a:t>документы для эффективного функционирования системы менеджмента качества по ГОСТ Р ИСО 9001-2015</a:t>
            </a:r>
            <a:r>
              <a:rPr lang="ru-RU" sz="1300" dirty="0" smtClean="0"/>
              <a:t>:</a:t>
            </a:r>
          </a:p>
          <a:p>
            <a:pPr algn="just">
              <a:spcAft>
                <a:spcPts val="600"/>
              </a:spcAft>
            </a:pPr>
            <a:endParaRPr lang="en-US" sz="13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Документированная информация по определению среды организации и ее заинтересованных сторон (4.1 и 4.2</a:t>
            </a:r>
            <a:r>
              <a:rPr lang="ru-RU" dirty="0" smtClean="0"/>
              <a:t>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Документированная </a:t>
            </a:r>
            <a:r>
              <a:rPr lang="ru-RU" dirty="0"/>
              <a:t>информация по действиям в отношении рисков и возможностей (6.1</a:t>
            </a:r>
            <a:r>
              <a:rPr lang="ru-RU" dirty="0" smtClean="0"/>
              <a:t>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Документированная </a:t>
            </a:r>
            <a:r>
              <a:rPr lang="ru-RU" dirty="0"/>
              <a:t>информация по оценке компетентности, уровня подготовки и осведомленности персонала (7.1.2, 7.2 и 7.3</a:t>
            </a:r>
            <a:r>
              <a:rPr lang="ru-RU" dirty="0" smtClean="0"/>
              <a:t>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Документированная </a:t>
            </a:r>
            <a:r>
              <a:rPr lang="ru-RU" dirty="0"/>
              <a:t>информация по управлению ресурсами для мониторинга и измерений (</a:t>
            </a:r>
            <a:r>
              <a:rPr lang="ru-RU" dirty="0" smtClean="0"/>
              <a:t>7.1.5)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Документированная </a:t>
            </a:r>
            <a:r>
              <a:rPr lang="ru-RU" dirty="0"/>
              <a:t>информация по управлению документированной информацией (</a:t>
            </a:r>
            <a:r>
              <a:rPr lang="ru-RU" dirty="0" smtClean="0"/>
              <a:t>7.5.3)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Документированная </a:t>
            </a:r>
            <a:r>
              <a:rPr lang="ru-RU" dirty="0"/>
              <a:t>информация по управлению знаниями организации (7.1.6)</a:t>
            </a:r>
            <a:br>
              <a:rPr lang="ru-RU" dirty="0"/>
            </a:br>
            <a:r>
              <a:rPr lang="ru-RU" dirty="0"/>
              <a:t>Порядок внутреннего и внешнего обмена информацией (</a:t>
            </a:r>
            <a:r>
              <a:rPr lang="ru-RU" dirty="0" smtClean="0"/>
              <a:t>7.4)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Документированная </a:t>
            </a:r>
            <a:r>
              <a:rPr lang="ru-RU" dirty="0"/>
              <a:t>информация по управлению сбытом и взаимоотношениями с потребителями (</a:t>
            </a:r>
            <a:r>
              <a:rPr lang="ru-RU" dirty="0" smtClean="0"/>
              <a:t>8.2)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Документированная </a:t>
            </a:r>
            <a:r>
              <a:rPr lang="ru-RU" dirty="0"/>
              <a:t>информация по хранению продукции (8.5.4)</a:t>
            </a:r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342862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529</TotalTime>
  <Words>5242</Words>
  <Application>Microsoft Office PowerPoint</Application>
  <PresentationFormat>Экран (4:3)</PresentationFormat>
  <Paragraphs>623</Paragraphs>
  <Slides>61</Slides>
  <Notes>51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61</vt:i4>
      </vt:variant>
    </vt:vector>
  </HeadingPairs>
  <TitlesOfParts>
    <vt:vector size="62" baseType="lpstr">
      <vt:lpstr>Соседство</vt:lpstr>
      <vt:lpstr>Внедрение систем менеджмента качества в соответствие с новой версией стандарта ИСО 9001-2015</vt:lpstr>
      <vt:lpstr>ISO 9001:2015. Сущность требований и их реализация в СМК</vt:lpstr>
      <vt:lpstr>ISO 9001:2015. Сущность требований и их реализация в СМК</vt:lpstr>
      <vt:lpstr>ISO 9001:2015. Структура стандарта</vt:lpstr>
      <vt:lpstr>Раздел 4.  Контекст организации </vt:lpstr>
      <vt:lpstr>Раздел 5.  Лидерство</vt:lpstr>
      <vt:lpstr>Раздел 6.  Планирование СМК</vt:lpstr>
      <vt:lpstr>Раздел 7.  Ресурсы</vt:lpstr>
      <vt:lpstr>Раздел 8.  Функционирование</vt:lpstr>
      <vt:lpstr>Раздел 9.  Оценка результатов деятельности</vt:lpstr>
      <vt:lpstr>Раздел 10.  Улучшения</vt:lpstr>
      <vt:lpstr>ISO 9001:2015. Сущность требований и их реализация в СМК</vt:lpstr>
      <vt:lpstr>ISO 9001:2015. Сущность требований и их реализация в СМК</vt:lpstr>
      <vt:lpstr>ISO 9001:2015. Сущность требований и их реализация в СМК</vt:lpstr>
      <vt:lpstr>ISO 9001:2015. Сущность требований и их реализация в СМК</vt:lpstr>
      <vt:lpstr>ISO 9001:2015. Сущность требований и их реализация в СМК</vt:lpstr>
      <vt:lpstr>ISO 9001:2015. Сущность требований и их реализация в СМК</vt:lpstr>
      <vt:lpstr>Презентация PowerPoint</vt:lpstr>
      <vt:lpstr>ISO 9001:2015. Сущность требований и их реализация в СМК</vt:lpstr>
      <vt:lpstr>ISO 9001:2015. Сущность требований и их реализация в СМК</vt:lpstr>
      <vt:lpstr>ISO 9001:2015. Сущность требований и их реализация в СМК</vt:lpstr>
      <vt:lpstr>ISO 9001:2015.  Пункт 4.1 Понимание организации и ее среды</vt:lpstr>
      <vt:lpstr>ISO 9001:2015.  Пункт 4.1 Понимание организации и ее среды</vt:lpstr>
      <vt:lpstr>ISO 9001:2015.  Пункт 4.1 Понимание организации и ее среды</vt:lpstr>
      <vt:lpstr>ISO 9001:2015.  Пункт 4.1 Понимание организации и ее среды</vt:lpstr>
      <vt:lpstr>ISO 9001:2015.  Пункт 4.1 Понимание организации и ее среды</vt:lpstr>
      <vt:lpstr>ISO 9001:2015.  Пункт 4.1 Понимание организации и ее среды</vt:lpstr>
      <vt:lpstr>ISO 9001:2015.  Пункт 4.1 Понимание организации и ее среды</vt:lpstr>
      <vt:lpstr>ISO 9001:2015. Пункт 4.1 Понимание организации и ее среды</vt:lpstr>
      <vt:lpstr>ISO 9001:2015.  Пункт 4.1 Понимание организации и ее среды</vt:lpstr>
      <vt:lpstr>ISO 9001:2015.  Пункт 4.2 Понимание потребностей и ожиданий заинтересованных сторон</vt:lpstr>
      <vt:lpstr>ISO 9001:2015. Пункт 4.2 Понимание потребностей и ожиданий заинтересованных сторон</vt:lpstr>
      <vt:lpstr>ISO 9001:2015.  Пункт 4.2 Понимание потребностей и ожиданий заинтересованных сторон</vt:lpstr>
      <vt:lpstr>ISO 9001:2015.  Пункт 4.2 Понимание потребностей и ожиданий заинтересованных сторон</vt:lpstr>
      <vt:lpstr>ISO 9001:2015.  Пункт 4.2 Понимание потребностей и ожиданий заинтересованных сторон</vt:lpstr>
      <vt:lpstr>ISO 9001:2015.  Пункт 4.3 Определение области применения системы менеджмента качества</vt:lpstr>
      <vt:lpstr>ISO 9001:2015.  Пункт 4.3 Определение области применения системы менеджмента качества</vt:lpstr>
      <vt:lpstr>ISO 9001:2015.  Пункт 4.3 Определение области применения системы менеджмента качества</vt:lpstr>
      <vt:lpstr>ISO 9001:2015.  Пункт 4.3 Определение области применения системы менеджмента качества</vt:lpstr>
      <vt:lpstr>ISO 9001:2015.  Пункт 4.3 Определение области применения системы менеджмента качества</vt:lpstr>
      <vt:lpstr>ISO 9001:2015.  Пункт 4.4 Система менеджмента качества и ее процессы</vt:lpstr>
      <vt:lpstr>ISO 9001:2015.  Пункт 4.4 Система менеджмента качества и ее процессы</vt:lpstr>
      <vt:lpstr>ISO 9001:2015.  Пункт 4.4 Система менеджмента качества и ее процессы</vt:lpstr>
      <vt:lpstr>ISO 9001:2015.  Пункт 4.4 Система менеджмента качества и ее процессы</vt:lpstr>
      <vt:lpstr>ISO 9001:2015.  Пункт 4.4 Система менеджмента качества и ее процессы</vt:lpstr>
      <vt:lpstr>ISO 9001:2015.  Пункт 4.4 Система менеджмента качества и ее процессы</vt:lpstr>
      <vt:lpstr>ISO 9001:2015.  Пункт 4.4 Система менеджмента качества и ее процессы</vt:lpstr>
      <vt:lpstr>ISO 9001:2015.  Пункт 4.4 Система менеджмента качества и ее процессы</vt:lpstr>
      <vt:lpstr>ISO 9001:2015.  Пункт 4.4 Система менеджмента качества и ее процессы</vt:lpstr>
      <vt:lpstr>ISO 9001:2015.  Пункт 4.4 Система менеджмента качества и ее процессы</vt:lpstr>
      <vt:lpstr>ISO 9001:2015.  Пункт 4.4 Система менеджмента качества и ее процессы</vt:lpstr>
      <vt:lpstr>ISO 9001:2015.  Пункт 4.4 Система менеджмента качества и ее процессы</vt:lpstr>
      <vt:lpstr>ISO 9001:2015.  Пункт 4.4 Система менеджмента качества и ее процессы</vt:lpstr>
      <vt:lpstr>ISO 9001:2015.  Пункт 4.4 Система менеджмента качества и ее процессы</vt:lpstr>
      <vt:lpstr>ISO 9001:2015.  Пункт 4.4 Система менеджмента качества и ее процессы</vt:lpstr>
      <vt:lpstr>ISO 9001:2015.  Пункт 4.4 Система менеджмента качества и ее процессы</vt:lpstr>
      <vt:lpstr>ISO 9001:2015.  Пункт 4.4 Система менеджмента качества и ее процессы</vt:lpstr>
      <vt:lpstr>ISO 9001:2015.  Пункт 4.4 Система менеджмента качества и ее процессы</vt:lpstr>
      <vt:lpstr>ISO 9001:2015.  Пункт 4.4 Система менеджмента качества и ее процессы</vt:lpstr>
      <vt:lpstr>ISO 9001:2015. </vt:lpstr>
      <vt:lpstr>ISO 9001:2015.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Адаптация систем менеджмента качества к требованиям новой версии стандарта ГОСТ Р ИСО 9001-2015</dc:title>
  <dc:creator>Helen</dc:creator>
  <cp:lastModifiedBy>Амина</cp:lastModifiedBy>
  <cp:revision>60</cp:revision>
  <dcterms:created xsi:type="dcterms:W3CDTF">2016-10-24T01:13:58Z</dcterms:created>
  <dcterms:modified xsi:type="dcterms:W3CDTF">2018-03-16T02:52:23Z</dcterms:modified>
</cp:coreProperties>
</file>